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02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02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039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859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000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262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626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090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39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07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74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85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51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15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39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25F5BCC-3052-4955-8B8F-4BBF9C3CAF4B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682A2B8-E826-4FCF-B023-FD214531AF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78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86706" y="259307"/>
            <a:ext cx="8574622" cy="1594261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  <a:t>HİPERTANSİF  HASTAYA  YAKLAŞIM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54565" y="2333768"/>
            <a:ext cx="6987645" cy="3078329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Uzm. 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Dr. Ülkümen  Rodoplu</a:t>
            </a:r>
          </a:p>
          <a:p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07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Acil Serviste ilk değerlendirme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9026" y="2006220"/>
            <a:ext cx="10018713" cy="4285397"/>
          </a:xfrm>
        </p:spPr>
        <p:txBody>
          <a:bodyPr>
            <a:noAutofit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bulgular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 her iki koldan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Oksijen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Damar yolu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Kardiyak monitör , EKG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Göz dibi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Tam kan, idrar, BUN,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Krt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Elektrolit, KŞ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Antihipertansif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???</a:t>
            </a:r>
          </a:p>
        </p:txBody>
      </p:sp>
    </p:spTree>
    <p:extLst>
      <p:ext uri="{BB962C8B-B14F-4D97-AF65-F5344CB8AC3E}">
        <p14:creationId xmlns:p14="http://schemas.microsoft.com/office/powerpoint/2010/main" val="23148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İkincil Değerlendirme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298510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Öykü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Fizik muayene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Ayırıcı tanı: SSS, KVS,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Sistem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Laboratuar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EKG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Radyoloji</a:t>
            </a:r>
          </a:p>
        </p:txBody>
      </p:sp>
    </p:spTree>
    <p:extLst>
      <p:ext uri="{BB962C8B-B14F-4D97-AF65-F5344CB8AC3E}">
        <p14:creationId xmlns:p14="http://schemas.microsoft.com/office/powerpoint/2010/main" val="1748898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807189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Kademeli ve yavaş.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Serebral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koroner,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iskemi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dikkat!!!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   saatte   %25   den   fazla   azaltmamak; 2-6  saat  içinde 160/100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1530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SODİUM  NİTROPRUSSİDE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284861"/>
            <a:ext cx="10018713" cy="3761097"/>
          </a:xfrm>
        </p:spPr>
        <p:txBody>
          <a:bodyPr>
            <a:normAutofit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Arterioler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venöz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dilatasyon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Preload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afterload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düşürür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Etki 1-2 dakika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Doz: 0.025-10 mg/kg/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iv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infüsyon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Yakın takip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Bulantı, kusma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Nipruss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Amp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60 mg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2825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NİTROGLİSERİN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148384"/>
            <a:ext cx="10018713" cy="3124201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Venleri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koroner arterleri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dilate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eder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Preload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afterload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düşürür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MI,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unstabil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angina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ödem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10-30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mgr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infüsyon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başla; 100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mgr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 ağrısı, bulantı, kusma, taşikardi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Perlinganit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10 mg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Amp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6333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NİFEDİPİN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4435" y="2148384"/>
            <a:ext cx="10018713" cy="3124201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Periferal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arterial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koroner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dilatatör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Kalsiyum kanal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blokeri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5-10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sonra.......30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etki, 6 saat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Yan etki !!!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Nidilat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10 mg</a:t>
            </a:r>
          </a:p>
        </p:txBody>
      </p:sp>
    </p:spTree>
    <p:extLst>
      <p:ext uri="{BB962C8B-B14F-4D97-AF65-F5344CB8AC3E}">
        <p14:creationId xmlns:p14="http://schemas.microsoft.com/office/powerpoint/2010/main" val="609946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HİDRALAZİN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8776" y="2271214"/>
            <a:ext cx="10018713" cy="3842983"/>
          </a:xfrm>
        </p:spPr>
        <p:txBody>
          <a:bodyPr/>
          <a:lstStyle/>
          <a:p>
            <a:r>
              <a:rPr lang="tr-TR" dirty="0"/>
              <a:t>Direkt </a:t>
            </a:r>
            <a:r>
              <a:rPr lang="tr-TR" dirty="0" err="1"/>
              <a:t>arterioler</a:t>
            </a:r>
            <a:r>
              <a:rPr lang="tr-TR" dirty="0"/>
              <a:t> </a:t>
            </a:r>
            <a:r>
              <a:rPr lang="tr-TR" dirty="0" err="1"/>
              <a:t>dilatatör</a:t>
            </a:r>
            <a:endParaRPr lang="tr-TR" dirty="0"/>
          </a:p>
          <a:p>
            <a:r>
              <a:rPr lang="tr-TR" dirty="0" err="1"/>
              <a:t>Eklamsi</a:t>
            </a:r>
            <a:endParaRPr lang="tr-TR" dirty="0"/>
          </a:p>
          <a:p>
            <a:r>
              <a:rPr lang="tr-TR" dirty="0"/>
              <a:t>iv. 10 </a:t>
            </a:r>
            <a:r>
              <a:rPr lang="tr-TR" dirty="0" err="1"/>
              <a:t>dak</a:t>
            </a:r>
            <a:r>
              <a:rPr lang="tr-TR" dirty="0"/>
              <a:t>. sonra başlar....... 3-8 saat</a:t>
            </a:r>
          </a:p>
          <a:p>
            <a:r>
              <a:rPr lang="tr-TR" dirty="0"/>
              <a:t>Doz: 10-20 mg iv.</a:t>
            </a:r>
          </a:p>
          <a:p>
            <a:r>
              <a:rPr lang="tr-TR" dirty="0"/>
              <a:t>Taşikardi, baş ağrısı, </a:t>
            </a:r>
            <a:r>
              <a:rPr lang="tr-TR" dirty="0" err="1"/>
              <a:t>flushing</a:t>
            </a:r>
            <a:r>
              <a:rPr lang="tr-TR" dirty="0"/>
              <a:t>, kusma</a:t>
            </a:r>
          </a:p>
          <a:p>
            <a:r>
              <a:rPr lang="tr-TR" dirty="0" err="1"/>
              <a:t>Angina</a:t>
            </a:r>
            <a:r>
              <a:rPr lang="tr-TR" dirty="0"/>
              <a:t> alevlenmesi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4142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KAPTOPRİL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162032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ACE İnhibitörü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Oral alınınca hızlı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absorbe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Etki 30 dakika........4-6 saat sürer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Anjionörotik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ödem, kuru öksürük,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hiperpotasemi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25 mg oral</a:t>
            </a:r>
          </a:p>
        </p:txBody>
      </p:sp>
    </p:spTree>
    <p:extLst>
      <p:ext uri="{BB962C8B-B14F-4D97-AF65-F5344CB8AC3E}">
        <p14:creationId xmlns:p14="http://schemas.microsoft.com/office/powerpoint/2010/main" val="3190584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AYIRICI  TANI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271214"/>
            <a:ext cx="10018713" cy="3802040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Ensefalopati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İntraserebral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Kanama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Trombotik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Embolik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Subdural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Hematom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589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Acil Olgular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216623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Akut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Ödem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Akut MI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Aort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Disseksiyonu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Gebeliğin indüklediği HT</a:t>
            </a:r>
          </a:p>
        </p:txBody>
      </p:sp>
    </p:spTree>
    <p:extLst>
      <p:ext uri="{BB962C8B-B14F-4D97-AF65-F5344CB8AC3E}">
        <p14:creationId xmlns:p14="http://schemas.microsoft.com/office/powerpoint/2010/main" val="334747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Urgent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Hipertansiyon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Hedef organ hasarı bulguları yok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Akut  organ  hasarı  yok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Diastolik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kan basıncı &gt; 115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Tedaviye uyumsuzluk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Tedavide amaç, 30-45 dakikada normal seviye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79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644857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162032"/>
            <a:ext cx="10018713" cy="3897574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Ensefalopati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Nifedipine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Akut PÖ: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Nitrogliserin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MI: Nitrogliserin,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Nifedipine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Aort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Disseksiyonu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Eklamsi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Metildopa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SVA: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Nifedipine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70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UNUTMA</a:t>
            </a:r>
            <a:r>
              <a:rPr lang="tr-TR" dirty="0" smtClean="0"/>
              <a:t>...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066498"/>
            <a:ext cx="10018713" cy="4320654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 kararı;  klinik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Gerçek HT Acil;  ilaç hemen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Terazi: HT......tedaviye bağlı hipotansiyon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 riski;  yakın takip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 yan etkileri !!!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Panik:  analjezik,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anksiyolitik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KAYIT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988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İSKEMİK STROKE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257566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HT tedavi bekletilebilir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Acil HT tedavi: Akut MI, Aort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Disseks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Gerçek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Ensefalopati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Sol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Yetmezliği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DKB&gt;140: Sodyum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SKB&lt;220; DKB&lt;120: Bekle!!!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  saat  15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 bir,  6 saat 30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dak.da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bir, 16 saat  her saat</a:t>
            </a:r>
          </a:p>
        </p:txBody>
      </p:sp>
    </p:spTree>
    <p:extLst>
      <p:ext uri="{BB962C8B-B14F-4D97-AF65-F5344CB8AC3E}">
        <p14:creationId xmlns:p14="http://schemas.microsoft.com/office/powerpoint/2010/main" val="594436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Hemorajik</a:t>
            </a:r>
            <a:r>
              <a:rPr lang="tr-TR" dirty="0"/>
              <a:t>  </a:t>
            </a:r>
            <a:r>
              <a:rPr lang="tr-TR" dirty="0" err="1"/>
              <a:t>Stroke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24986" y="2052849"/>
            <a:ext cx="8137361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SKB&gt; 230 veya DKB&gt;120: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Nitroprussid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Nitrogliserin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SKB 180-23O  veya  DKB 106-120mmHg: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Labetalol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688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Hipertansiyon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907392" y="2080146"/>
            <a:ext cx="6158436" cy="3124201"/>
          </a:xfrm>
        </p:spPr>
        <p:txBody>
          <a:bodyPr/>
          <a:lstStyle/>
          <a:p>
            <a:r>
              <a:rPr lang="tr-TR" dirty="0"/>
              <a:t>Erişkin yaş grubunun %20 si</a:t>
            </a:r>
          </a:p>
          <a:p>
            <a:r>
              <a:rPr lang="tr-TR" dirty="0"/>
              <a:t>Pediatrik yaş grubunun % 3 ü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713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Kronik Hipertansiyon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243919"/>
            <a:ext cx="10018713" cy="3124201"/>
          </a:xfrm>
        </p:spPr>
        <p:txBody>
          <a:bodyPr/>
          <a:lstStyle/>
          <a:p>
            <a:r>
              <a:rPr lang="tr-TR" dirty="0" err="1"/>
              <a:t>Konjestif</a:t>
            </a:r>
            <a:r>
              <a:rPr lang="tr-TR" dirty="0"/>
              <a:t> Kalp Yetmezliği</a:t>
            </a:r>
          </a:p>
          <a:p>
            <a:r>
              <a:rPr lang="tr-TR" dirty="0"/>
              <a:t>Felç</a:t>
            </a:r>
          </a:p>
          <a:p>
            <a:r>
              <a:rPr lang="tr-TR" dirty="0" err="1"/>
              <a:t>Periferal</a:t>
            </a:r>
            <a:r>
              <a:rPr lang="tr-TR" dirty="0"/>
              <a:t> </a:t>
            </a:r>
            <a:r>
              <a:rPr lang="tr-TR" dirty="0" err="1"/>
              <a:t>Vasküler</a:t>
            </a:r>
            <a:r>
              <a:rPr lang="tr-TR" dirty="0"/>
              <a:t> Hastalık</a:t>
            </a:r>
          </a:p>
          <a:p>
            <a:r>
              <a:rPr lang="tr-TR" dirty="0"/>
              <a:t>Ani Ölüm</a:t>
            </a:r>
          </a:p>
          <a:p>
            <a:r>
              <a:rPr lang="tr-TR" dirty="0"/>
              <a:t>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73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Diastolik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Kan Basıncı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&lt; 85...............  Normal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85-90.............  Sınırda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90-104...........  Hafif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105-114.........  Orta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&gt; 115.............  Şiddetli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91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Sistolik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Kan Basıncı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mmHg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052850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&lt;140................ Normal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140-159........... Sınırda izole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sistolik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&gt; 160............... İzole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sistolik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909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Gerçek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Acil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8775" y="2148385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kan basıncı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Hedef organ hasarı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Organ bozukluğu bulguları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Tedavide amaç, normal seviyeye 30-60 dakikada ulaşmak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Hastane öncesi yaklaşım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2674" y="1943667"/>
            <a:ext cx="10018713" cy="4539019"/>
          </a:xfrm>
        </p:spPr>
        <p:txBody>
          <a:bodyPr>
            <a:normAutofit/>
          </a:bodyPr>
          <a:lstStyle/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Öykü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Fizik muayene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Sık TA değerleri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Damar yolu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Monitör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Nitrogliserin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Morfin +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furosemid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88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Acil Serviste ilk değerlendirme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243918"/>
            <a:ext cx="10018713" cy="3570028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 err="1"/>
              <a:t>Resussitasyon</a:t>
            </a:r>
            <a:r>
              <a:rPr lang="tr-TR" sz="2600" dirty="0"/>
              <a:t>  alanı</a:t>
            </a:r>
          </a:p>
          <a:p>
            <a:r>
              <a:rPr lang="tr-TR" sz="2600" dirty="0" err="1"/>
              <a:t>Diastolik</a:t>
            </a:r>
            <a:r>
              <a:rPr lang="tr-TR" sz="2600" dirty="0"/>
              <a:t>&gt;115; hedef organ hasarı !!!</a:t>
            </a:r>
          </a:p>
          <a:p>
            <a:r>
              <a:rPr lang="tr-TR" sz="2600" dirty="0" err="1"/>
              <a:t>Mental</a:t>
            </a:r>
            <a:r>
              <a:rPr lang="tr-TR" sz="2600" dirty="0"/>
              <a:t> durum</a:t>
            </a:r>
          </a:p>
          <a:p>
            <a:r>
              <a:rPr lang="tr-TR" sz="2600" dirty="0"/>
              <a:t>Nörolojik </a:t>
            </a:r>
            <a:r>
              <a:rPr lang="tr-TR" sz="2600" dirty="0" err="1"/>
              <a:t>defisit</a:t>
            </a:r>
            <a:endParaRPr lang="tr-TR" sz="2600" dirty="0"/>
          </a:p>
          <a:p>
            <a:r>
              <a:rPr lang="tr-TR" sz="2600" dirty="0"/>
              <a:t>Göğüs ağrısı, sırt ağrısı</a:t>
            </a:r>
          </a:p>
          <a:p>
            <a:r>
              <a:rPr lang="tr-TR" sz="2600" dirty="0" err="1"/>
              <a:t>Dispne</a:t>
            </a:r>
            <a:r>
              <a:rPr lang="tr-TR" sz="2600" dirty="0"/>
              <a:t>, </a:t>
            </a:r>
            <a:r>
              <a:rPr lang="tr-TR" sz="2600" dirty="0" err="1"/>
              <a:t>taşipne</a:t>
            </a:r>
            <a:endParaRPr lang="tr-TR" sz="2600" dirty="0"/>
          </a:p>
          <a:p>
            <a:r>
              <a:rPr lang="tr-TR" sz="2600" dirty="0" err="1"/>
              <a:t>Hematüri</a:t>
            </a:r>
            <a:r>
              <a:rPr lang="tr-TR" sz="2600" dirty="0"/>
              <a:t>.............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0842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22</TotalTime>
  <Words>561</Words>
  <Application>Microsoft Office PowerPoint</Application>
  <PresentationFormat>Geniş ekran</PresentationFormat>
  <Paragraphs>138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Arial</vt:lpstr>
      <vt:lpstr>Corbel</vt:lpstr>
      <vt:lpstr>Paralaks</vt:lpstr>
      <vt:lpstr>HİPERTANSİF  HASTAYA  YAKLAŞIM</vt:lpstr>
      <vt:lpstr>Urgent Hipertansiyon</vt:lpstr>
      <vt:lpstr>Hipertansiyon</vt:lpstr>
      <vt:lpstr>Kronik Hipertansiyon</vt:lpstr>
      <vt:lpstr>Diastolik Kan Basıncı (mmHg)</vt:lpstr>
      <vt:lpstr>Sistolik Kan Basıncı (mmHg)</vt:lpstr>
      <vt:lpstr>Gerçek Hipertansif Acil</vt:lpstr>
      <vt:lpstr>Hastane öncesi yaklaşım</vt:lpstr>
      <vt:lpstr>Acil Serviste ilk değerlendirme</vt:lpstr>
      <vt:lpstr>Acil Serviste ilk değerlendirme</vt:lpstr>
      <vt:lpstr>İkincil Değerlendirme</vt:lpstr>
      <vt:lpstr>TEDAVİ</vt:lpstr>
      <vt:lpstr>SODİUM  NİTROPRUSSİDE</vt:lpstr>
      <vt:lpstr>NİTROGLİSERİN</vt:lpstr>
      <vt:lpstr>NİFEDİPİN</vt:lpstr>
      <vt:lpstr>HİDRALAZİN</vt:lpstr>
      <vt:lpstr>KAPTOPRİL</vt:lpstr>
      <vt:lpstr>AYIRICI  TANI</vt:lpstr>
      <vt:lpstr>Hipertansif Acil Olgular</vt:lpstr>
      <vt:lpstr>TEDAVİ </vt:lpstr>
      <vt:lpstr>UNUTMA...</vt:lpstr>
      <vt:lpstr>İSKEMİK STROKE</vt:lpstr>
      <vt:lpstr>Hemorajik  Stroke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HİPERTANSİF  HASTAYA  YAKLAŞIM</dc:title>
  <dc:creator>Merve Donercark</dc:creator>
  <cp:lastModifiedBy>Merve Donercark</cp:lastModifiedBy>
  <cp:revision>3</cp:revision>
  <dcterms:created xsi:type="dcterms:W3CDTF">2017-03-22T16:25:39Z</dcterms:created>
  <dcterms:modified xsi:type="dcterms:W3CDTF">2017-03-22T16:48:06Z</dcterms:modified>
</cp:coreProperties>
</file>