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248" y="2086404"/>
            <a:ext cx="7145504" cy="26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havayolu gereçleri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66533" y="2133256"/>
            <a:ext cx="4858933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Orofaringeal</a:t>
            </a:r>
            <a:r>
              <a:rPr lang="tr-TR" b="1" dirty="0"/>
              <a:t> tüp boyutunun belirlenmesi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03" y="2232935"/>
            <a:ext cx="2901948" cy="40663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10" y="2501182"/>
            <a:ext cx="4444369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Orofaringeal</a:t>
            </a:r>
            <a:r>
              <a:rPr lang="tr-TR" b="1" dirty="0"/>
              <a:t> tüp yerleştirilmesi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59" y="2281479"/>
            <a:ext cx="4316342" cy="3273836"/>
          </a:xfrm>
          <a:prstGeom prst="rect">
            <a:avLst/>
          </a:prstGeom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53012" r="26335" b="4819"/>
          <a:stretch>
            <a:fillRect/>
          </a:stretch>
        </p:blipFill>
        <p:spPr bwMode="auto">
          <a:xfrm>
            <a:off x="6249049" y="2281479"/>
            <a:ext cx="4241800" cy="3200400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7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Nazofaringeal</a:t>
            </a:r>
            <a:r>
              <a:rPr lang="tr-TR" b="1" dirty="0"/>
              <a:t> tüp yerleştirilmesi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82" y="2154824"/>
            <a:ext cx="4340728" cy="35786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09" y="2154824"/>
            <a:ext cx="413954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Ağız - maske </a:t>
            </a:r>
            <a:r>
              <a:rPr lang="tr-TR" b="1" dirty="0" err="1"/>
              <a:t>ventilasyonu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6806" y="2236631"/>
            <a:ext cx="6310090" cy="3777622"/>
          </a:xfrm>
        </p:spPr>
        <p:txBody>
          <a:bodyPr/>
          <a:lstStyle/>
          <a:p>
            <a:r>
              <a:rPr lang="tr-TR" dirty="0"/>
              <a:t>Avantajları:</a:t>
            </a:r>
          </a:p>
          <a:p>
            <a:pPr lvl="1"/>
            <a:r>
              <a:rPr lang="tr-TR" dirty="0"/>
              <a:t>Kişiden kişiye direkt </a:t>
            </a:r>
          </a:p>
          <a:p>
            <a:pPr lvl="1"/>
            <a:r>
              <a:rPr lang="tr-TR" dirty="0"/>
              <a:t>   teması önler</a:t>
            </a:r>
          </a:p>
          <a:p>
            <a:pPr lvl="1"/>
            <a:r>
              <a:rPr lang="tr-TR" dirty="0"/>
              <a:t>Enfeksiyon bulaşması potansiyelini azaltır</a:t>
            </a:r>
          </a:p>
          <a:p>
            <a:pPr lvl="1"/>
            <a:r>
              <a:rPr lang="tr-TR" dirty="0"/>
              <a:t>Yüksek oksijen  sağlar</a:t>
            </a:r>
          </a:p>
          <a:p>
            <a:r>
              <a:rPr lang="tr-TR" dirty="0"/>
              <a:t>Dezavantajları:</a:t>
            </a:r>
          </a:p>
          <a:p>
            <a:pPr lvl="1"/>
            <a:r>
              <a:rPr lang="tr-TR" dirty="0" err="1"/>
              <a:t>Gastrik</a:t>
            </a:r>
            <a:r>
              <a:rPr lang="tr-TR" dirty="0"/>
              <a:t> </a:t>
            </a:r>
            <a:r>
              <a:rPr lang="tr-TR" dirty="0" err="1"/>
              <a:t>insüflasyon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26" y="2320869"/>
            <a:ext cx="4035902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Balon-</a:t>
            </a:r>
            <a:r>
              <a:rPr lang="tr-TR" b="1" dirty="0" err="1"/>
              <a:t>valv</a:t>
            </a:r>
            <a:r>
              <a:rPr lang="tr-TR" b="1" dirty="0"/>
              <a:t>-maske </a:t>
            </a:r>
            <a:r>
              <a:rPr lang="tr-TR" b="1" dirty="0" err="1"/>
              <a:t>ventilasyonu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(İki kişi ile)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243" y="2303121"/>
            <a:ext cx="5688061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Balon valv maske ile Ventilasyon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83150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b="1" dirty="0"/>
              <a:t>Avantajları</a:t>
            </a:r>
          </a:p>
          <a:p>
            <a:pPr lvl="1"/>
            <a:r>
              <a:rPr lang="tr-TR" dirty="0"/>
              <a:t>Oksijen desteği </a:t>
            </a:r>
          </a:p>
          <a:p>
            <a:pPr lvl="1"/>
            <a:r>
              <a:rPr lang="tr-TR" dirty="0"/>
              <a:t>Direkt kişiden kişiye teması </a:t>
            </a:r>
            <a:r>
              <a:rPr lang="tr-TR" dirty="0" smtClean="0"/>
              <a:t>önler</a:t>
            </a:r>
          </a:p>
          <a:p>
            <a:pPr lvl="1"/>
            <a:r>
              <a:rPr lang="tr-TR" dirty="0" smtClean="0"/>
              <a:t>(% </a:t>
            </a:r>
            <a:r>
              <a:rPr lang="tr-TR" dirty="0"/>
              <a:t>85’e kadar)</a:t>
            </a:r>
          </a:p>
          <a:p>
            <a:pPr lvl="1"/>
            <a:r>
              <a:rPr lang="tr-TR" dirty="0"/>
              <a:t>Yüz maskesi, LMA, </a:t>
            </a:r>
            <a:r>
              <a:rPr lang="tr-TR" dirty="0" err="1"/>
              <a:t>kombitüp</a:t>
            </a:r>
            <a:r>
              <a:rPr lang="tr-TR" dirty="0"/>
              <a:t>, </a:t>
            </a:r>
            <a:r>
              <a:rPr lang="tr-TR" dirty="0" err="1"/>
              <a:t>trakeal</a:t>
            </a:r>
            <a:r>
              <a:rPr lang="tr-TR" dirty="0"/>
              <a:t> tüp ile birlikte kullanılabilir</a:t>
            </a:r>
          </a:p>
          <a:p>
            <a:r>
              <a:rPr lang="tr-TR" b="1" dirty="0"/>
              <a:t>Dezavantajları</a:t>
            </a:r>
          </a:p>
          <a:p>
            <a:pPr lvl="1"/>
            <a:r>
              <a:rPr lang="tr-TR" dirty="0"/>
              <a:t>	Yüz Maskesi ile kullanıldığında:</a:t>
            </a:r>
          </a:p>
          <a:p>
            <a:pPr lvl="1"/>
            <a:r>
              <a:rPr lang="tr-TR" dirty="0"/>
              <a:t>Yetersiz </a:t>
            </a:r>
            <a:r>
              <a:rPr lang="tr-TR" dirty="0" err="1"/>
              <a:t>ventilasyon</a:t>
            </a:r>
            <a:r>
              <a:rPr lang="tr-TR" dirty="0"/>
              <a:t> riski</a:t>
            </a:r>
          </a:p>
          <a:p>
            <a:pPr lvl="1"/>
            <a:r>
              <a:rPr lang="tr-TR" dirty="0"/>
              <a:t>Midenin şişirilmesi </a:t>
            </a:r>
          </a:p>
          <a:p>
            <a:pPr lvl="1"/>
            <a:r>
              <a:rPr lang="tr-TR" dirty="0"/>
              <a:t>Optimal kullanım için iki kişi gerektirir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572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Laringeal</a:t>
            </a:r>
            <a:r>
              <a:rPr lang="tr-TR" b="1" dirty="0"/>
              <a:t> Maske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Avantajları</a:t>
            </a:r>
          </a:p>
          <a:p>
            <a:pPr lvl="1"/>
            <a:r>
              <a:rPr lang="tr-TR" dirty="0"/>
              <a:t>Hızlı ve kolay yerleşim</a:t>
            </a:r>
          </a:p>
          <a:p>
            <a:pPr lvl="1"/>
            <a:r>
              <a:rPr lang="tr-TR" dirty="0"/>
              <a:t>Değişik boyutlarda</a:t>
            </a:r>
          </a:p>
          <a:p>
            <a:pPr lvl="1"/>
            <a:r>
              <a:rPr lang="tr-TR" dirty="0"/>
              <a:t>Yüz maskesinden daha etkin </a:t>
            </a:r>
            <a:r>
              <a:rPr lang="tr-TR" dirty="0" err="1"/>
              <a:t>ventilasyon</a:t>
            </a:r>
            <a:endParaRPr lang="tr-TR" dirty="0"/>
          </a:p>
          <a:p>
            <a:pPr lvl="1"/>
            <a:r>
              <a:rPr lang="tr-TR" dirty="0" err="1"/>
              <a:t>Laringoskop</a:t>
            </a:r>
            <a:r>
              <a:rPr lang="tr-TR" dirty="0"/>
              <a:t> gerektirmez</a:t>
            </a:r>
          </a:p>
          <a:p>
            <a:r>
              <a:rPr lang="tr-TR" b="1" dirty="0"/>
              <a:t>Dezavantajları</a:t>
            </a:r>
          </a:p>
          <a:p>
            <a:pPr lvl="1"/>
            <a:r>
              <a:rPr lang="tr-TR" dirty="0" err="1"/>
              <a:t>Aspirasyona</a:t>
            </a:r>
            <a:r>
              <a:rPr lang="tr-TR" dirty="0"/>
              <a:t> karşı kesin olarak garantili değil</a:t>
            </a:r>
          </a:p>
          <a:p>
            <a:pPr lvl="1"/>
            <a:r>
              <a:rPr lang="tr-TR" dirty="0"/>
              <a:t>Yüksek </a:t>
            </a:r>
            <a:r>
              <a:rPr lang="tr-TR" dirty="0" err="1"/>
              <a:t>inflasyonda</a:t>
            </a:r>
            <a:r>
              <a:rPr lang="tr-TR" dirty="0"/>
              <a:t> uygun değil</a:t>
            </a:r>
          </a:p>
          <a:p>
            <a:pPr lvl="1"/>
            <a:r>
              <a:rPr lang="tr-TR" dirty="0"/>
              <a:t>Havayolunun </a:t>
            </a:r>
            <a:r>
              <a:rPr lang="tr-TR" dirty="0" err="1"/>
              <a:t>aspirasyonu</a:t>
            </a:r>
            <a:r>
              <a:rPr lang="tr-TR" dirty="0"/>
              <a:t> olası değil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757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LM Yerleşimi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77" y="1590896"/>
            <a:ext cx="7998645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Kombitüp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5262" y="2159358"/>
            <a:ext cx="5743419" cy="3777622"/>
          </a:xfrm>
        </p:spPr>
        <p:txBody>
          <a:bodyPr/>
          <a:lstStyle/>
          <a:p>
            <a:r>
              <a:rPr lang="tr-TR" b="1" dirty="0"/>
              <a:t>Avantajlar</a:t>
            </a:r>
          </a:p>
          <a:p>
            <a:pPr lvl="1"/>
            <a:r>
              <a:rPr lang="tr-TR" dirty="0"/>
              <a:t>Hızlı ve kolay yerleşim</a:t>
            </a:r>
          </a:p>
          <a:p>
            <a:pPr lvl="1"/>
            <a:r>
              <a:rPr lang="tr-TR" dirty="0" err="1"/>
              <a:t>Laringoskop</a:t>
            </a:r>
            <a:r>
              <a:rPr lang="tr-TR" dirty="0"/>
              <a:t> gerektirmez</a:t>
            </a:r>
          </a:p>
          <a:p>
            <a:pPr lvl="1"/>
            <a:r>
              <a:rPr lang="tr-TR" dirty="0" err="1"/>
              <a:t>Aspirasyonu</a:t>
            </a:r>
            <a:r>
              <a:rPr lang="tr-TR" dirty="0"/>
              <a:t> önler</a:t>
            </a:r>
          </a:p>
          <a:p>
            <a:pPr lvl="1"/>
            <a:r>
              <a:rPr lang="tr-TR" dirty="0" err="1" smtClean="0"/>
              <a:t>İnflasyon</a:t>
            </a:r>
            <a:r>
              <a:rPr lang="tr-TR" dirty="0" smtClean="0"/>
              <a:t> basınçları yüksekse kullanılabilir</a:t>
            </a:r>
          </a:p>
          <a:p>
            <a:pPr lvl="1"/>
            <a:r>
              <a:rPr lang="tr-TR" dirty="0" smtClean="0"/>
              <a:t>Yanlış </a:t>
            </a:r>
            <a:r>
              <a:rPr lang="tr-TR" dirty="0"/>
              <a:t>lümende iken </a:t>
            </a:r>
            <a:r>
              <a:rPr lang="tr-TR" dirty="0" err="1"/>
              <a:t>ventilasyon</a:t>
            </a:r>
            <a:r>
              <a:rPr lang="tr-TR" dirty="0"/>
              <a:t> </a:t>
            </a:r>
            <a:r>
              <a:rPr lang="tr-TR" dirty="0" smtClean="0"/>
              <a:t>potansiyeli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448581" y="2159358"/>
            <a:ext cx="574341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Dezavantajlar</a:t>
            </a:r>
          </a:p>
          <a:p>
            <a:pPr lvl="1"/>
            <a:r>
              <a:rPr lang="tr-TR" dirty="0"/>
              <a:t>Sadece 2 boyutu var</a:t>
            </a:r>
          </a:p>
          <a:p>
            <a:pPr lvl="1"/>
            <a:r>
              <a:rPr lang="tr-TR" dirty="0"/>
              <a:t>Yerleşim sırasında   </a:t>
            </a:r>
          </a:p>
          <a:p>
            <a:pPr lvl="1"/>
            <a:r>
              <a:rPr lang="tr-TR" dirty="0" smtClean="0"/>
              <a:t>balonların </a:t>
            </a:r>
            <a:r>
              <a:rPr lang="tr-TR" dirty="0"/>
              <a:t>hasarı</a:t>
            </a:r>
          </a:p>
          <a:p>
            <a:pPr lvl="1"/>
            <a:r>
              <a:rPr lang="tr-TR" dirty="0"/>
              <a:t>Yerleşim sırasında travma</a:t>
            </a:r>
          </a:p>
          <a:p>
            <a:pPr lvl="1"/>
            <a:r>
              <a:rPr lang="tr-TR" dirty="0"/>
              <a:t>Tek kullanımlık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058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013376" y="215669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HAVAYOLLARINI AÇMA YÖNTEMLERİ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VE 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VENTİLASYON</a:t>
            </a:r>
            <a:br>
              <a:rPr lang="tr-TR" b="1" dirty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653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Kombitüp</a:t>
            </a:r>
            <a:r>
              <a:rPr lang="tr-TR" b="1" dirty="0"/>
              <a:t> ile </a:t>
            </a:r>
            <a:r>
              <a:rPr lang="tr-TR" b="1" dirty="0" err="1"/>
              <a:t>ventilasyon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72" y="1923289"/>
            <a:ext cx="3889585" cy="36762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372" y="1905000"/>
            <a:ext cx="349940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Trakeal</a:t>
            </a:r>
            <a:r>
              <a:rPr lang="tr-TR" b="1" dirty="0"/>
              <a:t> </a:t>
            </a:r>
            <a:r>
              <a:rPr lang="tr-TR" b="1" dirty="0" err="1"/>
              <a:t>Entübasyon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Avantajları</a:t>
            </a:r>
          </a:p>
          <a:p>
            <a:pPr lvl="1"/>
            <a:r>
              <a:rPr lang="tr-TR" dirty="0"/>
              <a:t>% 100 O2 ile </a:t>
            </a:r>
            <a:r>
              <a:rPr lang="tr-TR" dirty="0" err="1"/>
              <a:t>ventilasyon</a:t>
            </a:r>
            <a:r>
              <a:rPr lang="tr-TR" dirty="0"/>
              <a:t> olasılığı</a:t>
            </a:r>
          </a:p>
          <a:p>
            <a:pPr lvl="1"/>
            <a:r>
              <a:rPr lang="tr-TR" dirty="0"/>
              <a:t>Havayolunu ayırır, </a:t>
            </a:r>
            <a:r>
              <a:rPr lang="tr-TR" dirty="0" err="1"/>
              <a:t>aspirasyonu</a:t>
            </a:r>
            <a:r>
              <a:rPr lang="tr-TR" dirty="0"/>
              <a:t> önler</a:t>
            </a:r>
          </a:p>
          <a:p>
            <a:pPr lvl="1"/>
            <a:r>
              <a:rPr lang="tr-TR" dirty="0"/>
              <a:t>Havayolu </a:t>
            </a:r>
            <a:r>
              <a:rPr lang="tr-TR" dirty="0" err="1"/>
              <a:t>aspirasyonunu</a:t>
            </a:r>
            <a:r>
              <a:rPr lang="tr-TR" dirty="0"/>
              <a:t> sağlar</a:t>
            </a:r>
          </a:p>
          <a:p>
            <a:pPr lvl="1"/>
            <a:r>
              <a:rPr lang="tr-TR" dirty="0"/>
              <a:t>İlaç uygulamada alternatif yol</a:t>
            </a:r>
          </a:p>
          <a:p>
            <a:r>
              <a:rPr lang="tr-TR" b="1" dirty="0"/>
              <a:t>Uyarılar</a:t>
            </a:r>
          </a:p>
          <a:p>
            <a:pPr lvl="1"/>
            <a:r>
              <a:rPr lang="tr-TR" dirty="0"/>
              <a:t>Eğitim ve deneyim gerekli</a:t>
            </a:r>
          </a:p>
          <a:p>
            <a:pPr lvl="1"/>
            <a:r>
              <a:rPr lang="tr-TR" dirty="0"/>
              <a:t>Başarısız yerleşim, </a:t>
            </a:r>
            <a:r>
              <a:rPr lang="tr-TR" dirty="0" err="1"/>
              <a:t>özofageal</a:t>
            </a:r>
            <a:r>
              <a:rPr lang="tr-TR" dirty="0"/>
              <a:t> yerleşim</a:t>
            </a:r>
          </a:p>
          <a:p>
            <a:pPr lvl="1"/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kord</a:t>
            </a:r>
            <a:r>
              <a:rPr lang="tr-TR" dirty="0"/>
              <a:t> ya da kafa travmasında olası kötüleşme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638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Trakeal</a:t>
            </a:r>
            <a:r>
              <a:rPr lang="tr-TR" b="1" dirty="0"/>
              <a:t> </a:t>
            </a:r>
            <a:r>
              <a:rPr lang="tr-TR" b="1" dirty="0" err="1"/>
              <a:t>Entübasyon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Entübasyon</a:t>
            </a:r>
            <a:r>
              <a:rPr lang="tr-TR" b="1" dirty="0"/>
              <a:t> girişimi:</a:t>
            </a:r>
          </a:p>
          <a:p>
            <a:pPr lvl="1"/>
            <a:r>
              <a:rPr lang="tr-TR" dirty="0" err="1"/>
              <a:t>Pre-oksijenasyonu</a:t>
            </a:r>
            <a:r>
              <a:rPr lang="tr-TR" dirty="0"/>
              <a:t> sağlayın</a:t>
            </a:r>
          </a:p>
          <a:p>
            <a:pPr lvl="1"/>
            <a:r>
              <a:rPr lang="tr-TR" dirty="0"/>
              <a:t>Sadece 30 saniyede girişimi tamamlayın</a:t>
            </a:r>
          </a:p>
          <a:p>
            <a:pPr lvl="1"/>
            <a:r>
              <a:rPr lang="tr-TR" dirty="0"/>
              <a:t>Tüpü, </a:t>
            </a:r>
            <a:r>
              <a:rPr lang="tr-TR" dirty="0" err="1"/>
              <a:t>larenksi</a:t>
            </a:r>
            <a:r>
              <a:rPr lang="tr-TR" dirty="0"/>
              <a:t> görerek yerleştirin</a:t>
            </a:r>
          </a:p>
          <a:p>
            <a:pPr lvl="1"/>
            <a:r>
              <a:rPr lang="tr-TR" dirty="0"/>
              <a:t>Başarısızlık durumunda yeni girişimden önce re-</a:t>
            </a:r>
            <a:r>
              <a:rPr lang="tr-TR" dirty="0" err="1"/>
              <a:t>oksijenasyonu</a:t>
            </a:r>
            <a:r>
              <a:rPr lang="tr-TR" dirty="0"/>
              <a:t> sağlayın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84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Trakeal</a:t>
            </a:r>
            <a:r>
              <a:rPr lang="tr-TR" b="1" dirty="0"/>
              <a:t> tüp yerleşimi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703" y="1785985"/>
            <a:ext cx="6858594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Trakeal</a:t>
            </a:r>
            <a:r>
              <a:rPr lang="tr-TR" b="1" dirty="0"/>
              <a:t> tüp yerleşiminin doğrulanması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/>
              <a:t>Laringoskopi</a:t>
            </a:r>
            <a:r>
              <a:rPr lang="tr-TR" b="1" dirty="0"/>
              <a:t> sırasında görerek yerleştirin</a:t>
            </a:r>
          </a:p>
          <a:p>
            <a:r>
              <a:rPr lang="tr-TR" dirty="0" err="1" smtClean="0"/>
              <a:t>Oskültasyon</a:t>
            </a:r>
            <a:r>
              <a:rPr lang="tr-TR" dirty="0" smtClean="0"/>
              <a:t>:</a:t>
            </a:r>
            <a:endParaRPr lang="tr-TR" dirty="0"/>
          </a:p>
          <a:p>
            <a:pPr lvl="1"/>
            <a:r>
              <a:rPr lang="tr-TR" dirty="0" err="1" smtClean="0"/>
              <a:t>Bilateral</a:t>
            </a:r>
            <a:r>
              <a:rPr lang="tr-TR" dirty="0"/>
              <a:t>, orta-</a:t>
            </a:r>
            <a:r>
              <a:rPr lang="tr-TR" dirty="0" err="1"/>
              <a:t>aksiller</a:t>
            </a:r>
            <a:r>
              <a:rPr lang="tr-TR" dirty="0"/>
              <a:t> </a:t>
            </a:r>
            <a:r>
              <a:rPr lang="tr-TR" dirty="0" smtClean="0"/>
              <a:t>hat</a:t>
            </a:r>
          </a:p>
          <a:p>
            <a:pPr lvl="1"/>
            <a:r>
              <a:rPr lang="tr-TR" dirty="0" err="1" smtClean="0"/>
              <a:t>Epigastriumun</a:t>
            </a:r>
            <a:r>
              <a:rPr lang="tr-TR" dirty="0" smtClean="0"/>
              <a:t> </a:t>
            </a:r>
            <a:r>
              <a:rPr lang="tr-TR" dirty="0"/>
              <a:t>üstü</a:t>
            </a:r>
          </a:p>
          <a:p>
            <a:r>
              <a:rPr lang="tr-TR" dirty="0" err="1"/>
              <a:t>Ventilasyonda</a:t>
            </a:r>
            <a:r>
              <a:rPr lang="tr-TR" dirty="0"/>
              <a:t> simetrik göğüs hareketi</a:t>
            </a:r>
          </a:p>
          <a:p>
            <a:r>
              <a:rPr lang="tr-TR" dirty="0" err="1"/>
              <a:t>Özofageal</a:t>
            </a:r>
            <a:r>
              <a:rPr lang="tr-TR" dirty="0"/>
              <a:t> detektör</a:t>
            </a:r>
          </a:p>
          <a:p>
            <a:r>
              <a:rPr lang="tr-TR" dirty="0" err="1"/>
              <a:t>Kapnograf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071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Krikoid</a:t>
            </a:r>
            <a:r>
              <a:rPr lang="tr-TR" b="1" dirty="0"/>
              <a:t> Bası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5954" y="2133600"/>
            <a:ext cx="4588657" cy="3777622"/>
          </a:xfrm>
        </p:spPr>
        <p:txBody>
          <a:bodyPr/>
          <a:lstStyle/>
          <a:p>
            <a:r>
              <a:rPr lang="tr-TR" dirty="0"/>
              <a:t>Yardımcı kişinin </a:t>
            </a:r>
            <a:r>
              <a:rPr lang="tr-TR" dirty="0" err="1"/>
              <a:t>krikoid</a:t>
            </a:r>
            <a:r>
              <a:rPr lang="tr-TR" dirty="0"/>
              <a:t> kıkırdak üzerine basısı ile </a:t>
            </a:r>
            <a:r>
              <a:rPr lang="tr-TR" dirty="0" err="1"/>
              <a:t>özofagus</a:t>
            </a:r>
            <a:r>
              <a:rPr lang="tr-TR" dirty="0"/>
              <a:t>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vertebraya</a:t>
            </a:r>
            <a:r>
              <a:rPr lang="tr-TR" dirty="0"/>
              <a:t> doğru sıkıştırılır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894" y="2041039"/>
            <a:ext cx="4444369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Krikoid</a:t>
            </a:r>
            <a:r>
              <a:rPr lang="tr-TR" b="1" dirty="0"/>
              <a:t> Bası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Avantajları</a:t>
            </a:r>
          </a:p>
          <a:p>
            <a:pPr lvl="1"/>
            <a:r>
              <a:rPr lang="tr-TR" dirty="0" err="1"/>
              <a:t>Regürjitasyon</a:t>
            </a:r>
            <a:r>
              <a:rPr lang="tr-TR" dirty="0"/>
              <a:t> ve </a:t>
            </a:r>
            <a:r>
              <a:rPr lang="tr-TR" dirty="0" err="1"/>
              <a:t>aspirasyon</a:t>
            </a:r>
            <a:r>
              <a:rPr lang="tr-TR" dirty="0"/>
              <a:t> riski azalır</a:t>
            </a:r>
          </a:p>
          <a:p>
            <a:pPr lvl="1"/>
            <a:r>
              <a:rPr lang="tr-TR" dirty="0" err="1"/>
              <a:t>Entübasyon</a:t>
            </a:r>
            <a:r>
              <a:rPr lang="tr-TR" dirty="0"/>
              <a:t>, maske ya da LM </a:t>
            </a:r>
            <a:r>
              <a:rPr lang="tr-TR" dirty="0" err="1"/>
              <a:t>ventilasyonunda</a:t>
            </a:r>
            <a:r>
              <a:rPr lang="tr-TR" dirty="0"/>
              <a:t> yararlı</a:t>
            </a:r>
          </a:p>
          <a:p>
            <a:r>
              <a:rPr lang="tr-TR" b="1" dirty="0" err="1"/>
              <a:t>Limitasyonlar</a:t>
            </a:r>
            <a:endParaRPr lang="tr-TR" b="1" dirty="0"/>
          </a:p>
          <a:p>
            <a:pPr lvl="1"/>
            <a:r>
              <a:rPr lang="tr-TR" dirty="0" err="1"/>
              <a:t>Entübasyonu</a:t>
            </a:r>
            <a:r>
              <a:rPr lang="tr-TR" dirty="0"/>
              <a:t> güçleştirebilir</a:t>
            </a:r>
          </a:p>
          <a:p>
            <a:pPr lvl="1"/>
            <a:r>
              <a:rPr lang="tr-TR" dirty="0" smtClean="0"/>
              <a:t>Maske</a:t>
            </a:r>
            <a:r>
              <a:rPr lang="tr-TR" dirty="0"/>
              <a:t>, LM ile </a:t>
            </a:r>
            <a:r>
              <a:rPr lang="tr-TR" dirty="0" err="1"/>
              <a:t>ventilasyonu</a:t>
            </a:r>
            <a:r>
              <a:rPr lang="tr-TR" dirty="0"/>
              <a:t> azaltabilir</a:t>
            </a:r>
          </a:p>
          <a:p>
            <a:pPr lvl="1"/>
            <a:r>
              <a:rPr lang="tr-TR" dirty="0"/>
              <a:t>Kusma aktif ise kaçınılmalıdır.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70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İğne </a:t>
            </a:r>
            <a:r>
              <a:rPr lang="tr-TR" b="1" dirty="0" err="1"/>
              <a:t>Krikotiroidotom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4224" y="2223752"/>
            <a:ext cx="4442653" cy="3777622"/>
          </a:xfrm>
        </p:spPr>
        <p:txBody>
          <a:bodyPr/>
          <a:lstStyle/>
          <a:p>
            <a:r>
              <a:rPr lang="tr-TR" dirty="0" err="1"/>
              <a:t>Endikasyon</a:t>
            </a:r>
            <a:endParaRPr lang="tr-TR" dirty="0"/>
          </a:p>
          <a:p>
            <a:pPr lvl="1"/>
            <a:r>
              <a:rPr lang="tr-TR" dirty="0"/>
              <a:t>Havayolunu sağlamada güçlük</a:t>
            </a:r>
          </a:p>
          <a:p>
            <a:r>
              <a:rPr lang="tr-TR" dirty="0"/>
              <a:t>Komplikasyonlar</a:t>
            </a:r>
          </a:p>
          <a:p>
            <a:pPr lvl="1"/>
            <a:r>
              <a:rPr lang="tr-TR" dirty="0" err="1"/>
              <a:t>Kanülün</a:t>
            </a:r>
            <a:r>
              <a:rPr lang="tr-TR" dirty="0"/>
              <a:t> yanlış </a:t>
            </a:r>
            <a:r>
              <a:rPr lang="tr-TR" dirty="0" smtClean="0"/>
              <a:t>yerleşimi</a:t>
            </a:r>
          </a:p>
          <a:p>
            <a:pPr lvl="1"/>
            <a:r>
              <a:rPr lang="tr-TR" dirty="0" smtClean="0"/>
              <a:t>Amfizem</a:t>
            </a:r>
            <a:endParaRPr lang="tr-TR" dirty="0"/>
          </a:p>
          <a:p>
            <a:pPr lvl="1"/>
            <a:r>
              <a:rPr lang="tr-TR" dirty="0" smtClean="0"/>
              <a:t>Kanama</a:t>
            </a:r>
            <a:endParaRPr lang="tr-TR" dirty="0"/>
          </a:p>
          <a:p>
            <a:pPr lvl="1"/>
            <a:r>
              <a:rPr lang="tr-TR" dirty="0" err="1" smtClean="0"/>
              <a:t>Özofagus</a:t>
            </a:r>
            <a:r>
              <a:rPr lang="tr-TR" dirty="0" smtClean="0"/>
              <a:t> </a:t>
            </a:r>
            <a:r>
              <a:rPr lang="tr-TR" dirty="0" err="1" smtClean="0"/>
              <a:t>perforasyonu</a:t>
            </a:r>
            <a:endParaRPr lang="tr-TR" dirty="0" smtClean="0"/>
          </a:p>
          <a:p>
            <a:pPr lvl="1"/>
            <a:r>
              <a:rPr lang="tr-TR" dirty="0" err="1" smtClean="0"/>
              <a:t>Hipoventilasyon</a:t>
            </a:r>
            <a:endParaRPr lang="tr-TR" dirty="0"/>
          </a:p>
          <a:p>
            <a:pPr lvl="1"/>
            <a:r>
              <a:rPr lang="tr-TR" dirty="0" err="1"/>
              <a:t>Barotravma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34" y="1905000"/>
            <a:ext cx="3188484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Mekanik </a:t>
            </a:r>
            <a:r>
              <a:rPr lang="tr-TR" b="1" dirty="0" err="1"/>
              <a:t>Ventilasyon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Otomatik </a:t>
            </a:r>
            <a:r>
              <a:rPr lang="tr-TR" b="1" dirty="0" err="1"/>
              <a:t>ventilatörler</a:t>
            </a:r>
            <a:r>
              <a:rPr lang="tr-TR" b="1" dirty="0"/>
              <a:t>:</a:t>
            </a:r>
          </a:p>
          <a:p>
            <a:r>
              <a:rPr lang="tr-TR" dirty="0"/>
              <a:t>Hasta </a:t>
            </a:r>
            <a:r>
              <a:rPr lang="tr-TR" dirty="0" err="1"/>
              <a:t>entübe</a:t>
            </a:r>
            <a:r>
              <a:rPr lang="tr-TR" dirty="0"/>
              <a:t> edildiğinde kurtarıcı serbest kalır</a:t>
            </a:r>
          </a:p>
          <a:p>
            <a:r>
              <a:rPr lang="tr-TR" dirty="0" err="1"/>
              <a:t>Entübe</a:t>
            </a:r>
            <a:r>
              <a:rPr lang="tr-TR" dirty="0"/>
              <a:t> edilemeyen kazazedede yüz maskesi iki elle tutulabilir</a:t>
            </a:r>
          </a:p>
          <a:p>
            <a:r>
              <a:rPr lang="tr-TR" dirty="0"/>
              <a:t>Spesifik </a:t>
            </a:r>
            <a:r>
              <a:rPr lang="tr-TR" dirty="0" err="1"/>
              <a:t>tidal</a:t>
            </a:r>
            <a:r>
              <a:rPr lang="tr-TR" dirty="0"/>
              <a:t> volüm ve hız sağlar</a:t>
            </a:r>
          </a:p>
          <a:p>
            <a:r>
              <a:rPr lang="tr-TR" dirty="0"/>
              <a:t>Yüksek FiO2  </a:t>
            </a:r>
          </a:p>
          <a:p>
            <a:r>
              <a:rPr lang="tr-TR" dirty="0"/>
              <a:t>Maske, LM, </a:t>
            </a:r>
            <a:r>
              <a:rPr lang="tr-TR" dirty="0" err="1"/>
              <a:t>Kombitüp</a:t>
            </a:r>
            <a:r>
              <a:rPr lang="tr-TR" dirty="0"/>
              <a:t>, </a:t>
            </a:r>
            <a:r>
              <a:rPr lang="tr-TR" dirty="0" err="1"/>
              <a:t>trakeal</a:t>
            </a:r>
            <a:r>
              <a:rPr lang="tr-TR" dirty="0"/>
              <a:t> tüp ile kullanılabilir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8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06" y="1725020"/>
            <a:ext cx="5114987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Havayolu girişimleri ve </a:t>
            </a:r>
            <a:r>
              <a:rPr lang="en-GB" altLang="tr-TR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</a:t>
            </a:r>
            <a:r>
              <a:rPr lang="tr-TR" altLang="tr-TR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altLang="tr-T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Temel havayolu girişimleri ve  </a:t>
            </a:r>
            <a:r>
              <a:rPr lang="tr-TR" b="1" dirty="0" err="1"/>
              <a:t>ventilasyon</a:t>
            </a:r>
            <a:endParaRPr lang="tr-TR" b="1" dirty="0"/>
          </a:p>
          <a:p>
            <a:r>
              <a:rPr lang="tr-TR" b="1" dirty="0" err="1"/>
              <a:t>Laringeal</a:t>
            </a:r>
            <a:r>
              <a:rPr lang="tr-TR" b="1" dirty="0"/>
              <a:t> maske ve </a:t>
            </a:r>
            <a:r>
              <a:rPr lang="tr-TR" b="1" dirty="0" err="1"/>
              <a:t>Kombitüp</a:t>
            </a:r>
            <a:endParaRPr lang="tr-TR" b="1" dirty="0"/>
          </a:p>
          <a:p>
            <a:r>
              <a:rPr lang="tr-TR" b="1" dirty="0"/>
              <a:t>İleri havayolu girişimleri</a:t>
            </a:r>
          </a:p>
          <a:p>
            <a:r>
              <a:rPr lang="tr-TR" b="1" dirty="0"/>
              <a:t>Basit mekanik </a:t>
            </a:r>
            <a:r>
              <a:rPr lang="tr-TR" b="1" dirty="0" err="1"/>
              <a:t>ventilasyon</a:t>
            </a:r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7781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Havayolu obstrüksiyonu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Üst havayolu</a:t>
            </a:r>
          </a:p>
          <a:p>
            <a:pPr lvl="1"/>
            <a:r>
              <a:rPr lang="tr-TR" b="1" dirty="0"/>
              <a:t>Dil</a:t>
            </a:r>
          </a:p>
          <a:p>
            <a:pPr lvl="1"/>
            <a:r>
              <a:rPr lang="tr-TR" b="1" dirty="0"/>
              <a:t>Yumuşak doku ödemi, yabancı cisim</a:t>
            </a:r>
          </a:p>
          <a:p>
            <a:pPr lvl="1"/>
            <a:r>
              <a:rPr lang="tr-TR" b="1" dirty="0"/>
              <a:t>Kan, mide içeriği</a:t>
            </a:r>
          </a:p>
          <a:p>
            <a:r>
              <a:rPr lang="tr-TR" b="1" dirty="0" err="1"/>
              <a:t>Larinks</a:t>
            </a:r>
            <a:endParaRPr lang="tr-TR" b="1" dirty="0"/>
          </a:p>
          <a:p>
            <a:pPr lvl="1"/>
            <a:r>
              <a:rPr lang="tr-TR" b="1" dirty="0" err="1"/>
              <a:t>Laringospazm</a:t>
            </a:r>
            <a:r>
              <a:rPr lang="tr-TR" b="1" dirty="0"/>
              <a:t>, yabancı cisim, çift taraflı </a:t>
            </a:r>
            <a:r>
              <a:rPr lang="tr-TR" b="1" dirty="0" err="1"/>
              <a:t>kord</a:t>
            </a:r>
            <a:r>
              <a:rPr lang="tr-TR" b="1" dirty="0"/>
              <a:t> vokal felci, ödem</a:t>
            </a:r>
          </a:p>
          <a:p>
            <a:r>
              <a:rPr lang="tr-TR" b="1" dirty="0"/>
              <a:t>Alt havayolu</a:t>
            </a:r>
          </a:p>
          <a:p>
            <a:pPr lvl="1"/>
            <a:r>
              <a:rPr lang="tr-TR" b="1" dirty="0" err="1"/>
              <a:t>Sekresyonlar</a:t>
            </a:r>
            <a:r>
              <a:rPr lang="tr-TR" b="1" dirty="0"/>
              <a:t>, ödem, kan</a:t>
            </a:r>
          </a:p>
          <a:p>
            <a:pPr lvl="1"/>
            <a:r>
              <a:rPr lang="tr-TR" b="1" dirty="0" err="1"/>
              <a:t>Bronkospazm</a:t>
            </a:r>
            <a:endParaRPr lang="tr-TR" b="1" dirty="0"/>
          </a:p>
          <a:p>
            <a:pPr lvl="1"/>
            <a:r>
              <a:rPr lang="tr-TR" b="1" dirty="0"/>
              <a:t>Mide içeriği </a:t>
            </a:r>
            <a:r>
              <a:rPr lang="tr-TR" b="1" dirty="0" err="1"/>
              <a:t>aspirasyonu</a:t>
            </a:r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3474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Havayolu obstrüksiyonunun tanınması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BAK 			Göğüs - Karın hareketlerini </a:t>
            </a:r>
            <a:r>
              <a:rPr lang="tr-TR" b="1" dirty="0" smtClean="0"/>
              <a:t>izleyiniz</a:t>
            </a:r>
          </a:p>
          <a:p>
            <a:pPr marL="0" indent="0">
              <a:buNone/>
            </a:pPr>
            <a:r>
              <a:rPr lang="tr-TR" b="1" dirty="0"/>
              <a:t>		</a:t>
            </a:r>
          </a:p>
          <a:p>
            <a:r>
              <a:rPr lang="tr-TR" b="1" dirty="0"/>
              <a:t>DİNLE 		Ağız ve burundan çıkan </a:t>
            </a:r>
            <a:r>
              <a:rPr lang="tr-TR" b="1" dirty="0" smtClean="0"/>
              <a:t>solunum</a:t>
            </a:r>
            <a:r>
              <a:rPr lang="tr-TR" b="1" dirty="0"/>
              <a:t>, hırıltı </a:t>
            </a:r>
            <a:r>
              <a:rPr lang="tr-TR" b="1" dirty="0" smtClean="0"/>
              <a:t>seslerini dinleyiniz</a:t>
            </a:r>
          </a:p>
          <a:p>
            <a:pPr marL="0" indent="0">
              <a:buNone/>
            </a:pPr>
            <a:r>
              <a:rPr lang="tr-TR" b="1" dirty="0" smtClean="0"/>
              <a:t> </a:t>
            </a:r>
            <a:endParaRPr lang="tr-TR" b="1" dirty="0"/>
          </a:p>
          <a:p>
            <a:r>
              <a:rPr lang="tr-TR" b="1" dirty="0"/>
              <a:t>HİSSET 	</a:t>
            </a:r>
            <a:r>
              <a:rPr lang="tr-TR" b="1" dirty="0" smtClean="0"/>
              <a:t>       Ağız </a:t>
            </a:r>
            <a:r>
              <a:rPr lang="tr-TR" b="1" dirty="0"/>
              <a:t>ve burundan çıkan </a:t>
            </a:r>
            <a:r>
              <a:rPr lang="tr-TR" b="1" dirty="0" err="1" smtClean="0"/>
              <a:t>ekspirasyon</a:t>
            </a:r>
            <a:r>
              <a:rPr lang="tr-TR" b="1" dirty="0" smtClean="0"/>
              <a:t> </a:t>
            </a:r>
            <a:r>
              <a:rPr lang="tr-TR" b="1" dirty="0"/>
              <a:t>havasını </a:t>
            </a:r>
            <a:r>
              <a:rPr lang="tr-TR" b="1" dirty="0" smtClean="0"/>
              <a:t>hissediniz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1501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Havayolunun açılması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Baş geri</a:t>
            </a:r>
          </a:p>
          <a:p>
            <a:r>
              <a:rPr lang="tr-TR" b="1" dirty="0"/>
              <a:t>Çene yukarı</a:t>
            </a:r>
          </a:p>
          <a:p>
            <a:r>
              <a:rPr lang="tr-TR" b="1" dirty="0" err="1"/>
              <a:t>Jaw</a:t>
            </a:r>
            <a:r>
              <a:rPr lang="tr-TR" b="1" dirty="0"/>
              <a:t> </a:t>
            </a:r>
            <a:r>
              <a:rPr lang="tr-TR" b="1" dirty="0" err="1"/>
              <a:t>thrust</a:t>
            </a:r>
            <a:endParaRPr lang="tr-TR" b="1" dirty="0"/>
          </a:p>
          <a:p>
            <a:pPr lvl="1"/>
            <a:r>
              <a:rPr lang="tr-TR" b="1" dirty="0"/>
              <a:t>Dikkat ! </a:t>
            </a:r>
            <a:endParaRPr lang="tr-TR" b="1" dirty="0" smtClean="0"/>
          </a:p>
          <a:p>
            <a:pPr marL="457200" lvl="1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smtClean="0"/>
              <a:t>– </a:t>
            </a:r>
            <a:r>
              <a:rPr lang="tr-TR" b="1" dirty="0" err="1"/>
              <a:t>Servikal</a:t>
            </a:r>
            <a:r>
              <a:rPr lang="tr-TR" b="1" dirty="0"/>
              <a:t> </a:t>
            </a:r>
            <a:r>
              <a:rPr lang="tr-TR" b="1" dirty="0" err="1"/>
              <a:t>spinal</a:t>
            </a:r>
            <a:r>
              <a:rPr lang="tr-TR" b="1" dirty="0"/>
              <a:t> travma</a:t>
            </a:r>
          </a:p>
          <a:p>
            <a:pPr marL="0" indent="0">
              <a:buNone/>
            </a:pPr>
            <a:r>
              <a:rPr lang="tr-TR" b="1" dirty="0" err="1" smtClean="0"/>
              <a:t>Servikal</a:t>
            </a:r>
            <a:r>
              <a:rPr lang="tr-TR" b="1" dirty="0" smtClean="0"/>
              <a:t> </a:t>
            </a:r>
            <a:r>
              <a:rPr lang="tr-TR" b="1" dirty="0" err="1"/>
              <a:t>spinal</a:t>
            </a:r>
            <a:r>
              <a:rPr lang="tr-TR" b="1" dirty="0"/>
              <a:t> </a:t>
            </a:r>
            <a:r>
              <a:rPr lang="tr-TR" b="1" dirty="0" err="1"/>
              <a:t>kord</a:t>
            </a:r>
            <a:r>
              <a:rPr lang="tr-TR" b="1" dirty="0"/>
              <a:t> </a:t>
            </a:r>
            <a:r>
              <a:rPr lang="tr-TR" b="1" dirty="0" smtClean="0"/>
              <a:t>yaralanmasında </a:t>
            </a:r>
            <a:r>
              <a:rPr lang="tr-TR" b="1" dirty="0" err="1" smtClean="0"/>
              <a:t>hipoksiden</a:t>
            </a:r>
            <a:r>
              <a:rPr lang="tr-TR" b="1" dirty="0" smtClean="0"/>
              <a:t> ölüm </a:t>
            </a:r>
            <a:r>
              <a:rPr lang="tr-TR" b="1" dirty="0"/>
              <a:t>sıktır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8325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Baş Geriye ve Çene Yukarıya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63" y="2304037"/>
            <a:ext cx="3999323" cy="28165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37" y="1905000"/>
            <a:ext cx="3316511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Jaw</a:t>
            </a:r>
            <a:r>
              <a:rPr lang="tr-TR" b="1" dirty="0"/>
              <a:t> </a:t>
            </a:r>
            <a:r>
              <a:rPr lang="tr-TR" b="1" dirty="0" err="1"/>
              <a:t>Thrust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94" y="1639669"/>
            <a:ext cx="6127011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Aspirasyon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06" y="1905000"/>
            <a:ext cx="5761219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88231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421</Words>
  <Application>Microsoft Office PowerPoint</Application>
  <PresentationFormat>Geniş ekran</PresentationFormat>
  <Paragraphs>135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Duman</vt:lpstr>
      <vt:lpstr>PowerPoint Sunusu</vt:lpstr>
      <vt:lpstr>HAVAYOLLARINI AÇMA YÖNTEMLERİ  VE  VENTİLASYON </vt:lpstr>
      <vt:lpstr>Havayolu girişimleri ve ventilasyon</vt:lpstr>
      <vt:lpstr>Havayolu obstrüksiyonu nedenleri</vt:lpstr>
      <vt:lpstr>Havayolu obstrüksiyonunun tanınması</vt:lpstr>
      <vt:lpstr>Havayolunun açılması</vt:lpstr>
      <vt:lpstr>Baş Geriye ve Çene Yukarıya </vt:lpstr>
      <vt:lpstr>Jaw Thrust </vt:lpstr>
      <vt:lpstr>Aspirasyon </vt:lpstr>
      <vt:lpstr>Basit havayolu gereçleri</vt:lpstr>
      <vt:lpstr>Orofaringeal tüp boyutunun belirlenmesi</vt:lpstr>
      <vt:lpstr>Orofaringeal tüp yerleştirilmesi</vt:lpstr>
      <vt:lpstr>Nazofaringeal tüp yerleştirilmesi</vt:lpstr>
      <vt:lpstr>Ağız - maske ventilasyonu</vt:lpstr>
      <vt:lpstr>Balon-valv-maske ventilasyonu  (İki kişi ile)</vt:lpstr>
      <vt:lpstr>Balon valv maske ile Ventilasyon</vt:lpstr>
      <vt:lpstr>Laringeal Maske</vt:lpstr>
      <vt:lpstr>LM Yerleşimi</vt:lpstr>
      <vt:lpstr>Kombitüp</vt:lpstr>
      <vt:lpstr>Kombitüp ile ventilasyon</vt:lpstr>
      <vt:lpstr>Trakeal Entübasyon</vt:lpstr>
      <vt:lpstr>Trakeal Entübasyon</vt:lpstr>
      <vt:lpstr>Trakeal tüp yerleşimi</vt:lpstr>
      <vt:lpstr>Trakeal tüp yerleşiminin doğrulanması</vt:lpstr>
      <vt:lpstr>Krikoid Bası</vt:lpstr>
      <vt:lpstr>Krikoid Bası</vt:lpstr>
      <vt:lpstr>İğne Krikotiroidotom</vt:lpstr>
      <vt:lpstr>Basit Mekanik Ventilasyon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5</cp:revision>
  <dcterms:created xsi:type="dcterms:W3CDTF">2017-03-20T12:41:21Z</dcterms:created>
  <dcterms:modified xsi:type="dcterms:W3CDTF">2017-03-20T14:15:25Z</dcterms:modified>
</cp:coreProperties>
</file>