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525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32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390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2006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253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30487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14120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1553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8153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182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0502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616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85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1378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878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354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46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9096E5E-DE57-4F10-9F38-25EBD2DC0850}" type="datetimeFigureOut">
              <a:rPr lang="tr-TR" smtClean="0"/>
              <a:t>24.3.2017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8A70AE8-F4D3-4A0F-BC3D-9BBC16AAA92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756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  <a:t>Memeli Hayvan ve İnsan </a:t>
            </a:r>
            <a:b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b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sz="4400" dirty="0">
                <a:latin typeface="Arial" panose="020B0604020202020204" pitchFamily="34" charset="0"/>
                <a:cs typeface="Arial" panose="020B0604020202020204" pitchFamily="34" charset="0"/>
              </a:rPr>
              <a:t>Isırık Yaralanmaları</a:t>
            </a:r>
          </a:p>
        </p:txBody>
      </p:sp>
    </p:spTree>
    <p:extLst>
      <p:ext uri="{BB962C8B-B14F-4D97-AF65-F5344CB8AC3E}">
        <p14:creationId xmlns:p14="http://schemas.microsoft.com/office/powerpoint/2010/main" val="157928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21776"/>
            <a:ext cx="10018713" cy="133406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	Türlere Göre Hayvan Isırıkları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1275" y="1419367"/>
            <a:ext cx="10018713" cy="5302155"/>
          </a:xfrm>
        </p:spPr>
        <p:txBody>
          <a:bodyPr>
            <a:normAutofit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New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York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-Köpekler: %89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-Kediler: %4.6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Rodentler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%2.2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-İnsanlar: %3.6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Ohio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-Köpekler: %91.6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-Kediler: %4.5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Rodentler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%3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-İnsanlar: %0.03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496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Isırıklarıyla Oluşan Ortalama Enfeksiyon Oranları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25504" y="2142698"/>
            <a:ext cx="10018713" cy="4537881"/>
          </a:xfrm>
        </p:spPr>
        <p:txBody>
          <a:bodyPr>
            <a:normAutofit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Köpekler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 % 2-5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Kediler: % 30-50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Sıçanlar: % 2-10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Maymunlar: % 25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İnsanlar: % 13-50*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* Yüksek oran nedeni gecikmiş olgulardır.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3770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 enfeksiyonlarının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Etyolojik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Ajanları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16322" y="2224585"/>
            <a:ext cx="10018713" cy="4633415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Köpekler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% 10-30</a:t>
            </a: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Strep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türleri: % 30-50</a:t>
            </a: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Pastorella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multocida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% 0-30</a:t>
            </a: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Corynebakterium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türleri: %10-30</a:t>
            </a: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Kediler</a:t>
            </a: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Pastorella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multocida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: %60-80</a:t>
            </a:r>
          </a:p>
          <a:p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Rodentler</a:t>
            </a:r>
            <a:endParaRPr lang="tr-T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sz="2800" dirty="0" err="1">
                <a:latin typeface="Arial" panose="020B0604020202020204" pitchFamily="34" charset="0"/>
                <a:cs typeface="Arial" panose="020B0604020202020204" pitchFamily="34" charset="0"/>
              </a:rPr>
              <a:t>Strep</a:t>
            </a:r>
            <a:r>
              <a:rPr lang="tr-TR" sz="2800" dirty="0">
                <a:latin typeface="Arial" panose="020B0604020202020204" pitchFamily="34" charset="0"/>
                <a:cs typeface="Arial" panose="020B0604020202020204" pitchFamily="34" charset="0"/>
              </a:rPr>
              <a:t> türleri: %30-70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790701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Artmış Enfeksiyon Risk Faktörleri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43868" y="2260979"/>
            <a:ext cx="10018713" cy="4419601"/>
          </a:xfrm>
        </p:spPr>
        <p:txBody>
          <a:bodyPr>
            <a:normAutofit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Yaş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&lt; 2 veya &gt; 50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Diabet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İmmünosüpresif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hastalık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Kronik alkolizm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Batma yaraları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Büyük yaralar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Ekstremite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yaraları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Gecikmiş başvuru (&gt; 4-24  saat)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095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Isırıkları: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 Kültürü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Hayvan ısırık yerinden yara kültürleri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Tavsiye edilmez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Başlangıç kültür sonuçları ile sonradan gelişen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enfekte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organizmalar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korele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değil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Yine de eğer hasta geç başvuruda bulunursa, enfeksiyon bulguları varsa, yara kültürü yararlıdır.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25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35424"/>
            <a:ext cx="10018713" cy="144325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Köpek Isırığı Enfeksiyonları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08728" y="1364778"/>
            <a:ext cx="8969875" cy="5288506"/>
          </a:xfrm>
        </p:spPr>
        <p:txBody>
          <a:bodyPr>
            <a:normAutofit fontScale="92500" lnSpcReduction="2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Köpek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ısırıklarının % 2-5’inde enfeksiyon gelişir (el ısırıklarının ise %20’sinde)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%80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anaerob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Pastorella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multocida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(0-1/3)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Staph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Strep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Corynebacterium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Nadir Olarak: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Funguslar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Clostridialar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Rabies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Mycobacteria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fortuitum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96187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35424"/>
            <a:ext cx="10018713" cy="1538785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Köpek Isırığı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İnsidansı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(Cinslere göre)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5630" y="1774209"/>
            <a:ext cx="10018713" cy="5083791"/>
          </a:xfrm>
        </p:spPr>
        <p:txBody>
          <a:bodyPr>
            <a:no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Azalan sıklıkta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Alman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Shepherd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-en sık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Bull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-en ölümcül ısırığa yol açar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Karışık cinsler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Doberman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St. Bernard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Gread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Dane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Rotweiler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Collie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5987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252182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Ölümcül Köpek Isırıkları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1937983"/>
            <a:ext cx="10018713" cy="4026089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Baş ve boyun bölgesindeki yaralanmalar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yanlızca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ekstremite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yaralanmaları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olmayan ısırıkların en sık nedenidir)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Ölümcül ataklar köpeklerin geçmiş davranışlardan tahmin edilemez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Kızgın köpeklerin çoğu ataktan sonra normal,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arkadaşca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davranışlara geri döner.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Bundan dolayı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infantlar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sakatlar asla büyük bir köpekle yalnız bırakılmamalıdır.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195661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Köpek Isırığı Olgularında Radyografik Değerlendirmeler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815688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Büyük köpekler çeneleri ile yüksek oranda güç oluşumuna neden olur ve bu yüzden uzun kemik kırıklarına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yolaçabilir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Saçlı deri ısırıklarına bağlı olarak özellikle çocuklarda dural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penetrasyon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ortaya çıkabilir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AS’te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 olgular atlanırsa ölümcül menenjite neden olabilir).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- Bu nedenle dişlerin etkisiyle ortaya çıkan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penetrasyonu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görmek için kafatası filmi gerekebilir.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0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49073"/>
            <a:ext cx="10018713" cy="1484194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Isırığı Enfeksiyonları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7187" y="1733267"/>
            <a:ext cx="9392956" cy="4603843"/>
          </a:xfrm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30-50’si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enfekte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olurlar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Bu enfeksiyon oranları başlangıç yara bakımı uygun olmasına rağmen meydana gelebilir.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tırmalamasına bağlı olgularda da enfeksiyon görülme oranı yüksektir (genellikle kedilerin pençelerini yalamalarına bağlı).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4801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Sunum Planı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Hayvanların neden olduğu ısırma dışı yaralanmalar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Köpek, kedi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rodent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ısırıkları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 ısırıkları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822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70663" y="130792"/>
            <a:ext cx="10018713" cy="1302223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Isırığı Yarası Komplikasyonları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057516" y="1433015"/>
            <a:ext cx="10018713" cy="474600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Yara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sellüliti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Septik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artrit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Septik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tendonit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Menenjit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Dissemine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pasteurellosis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tırmığı ateşi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Kozmetik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defektler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skar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66739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62719"/>
            <a:ext cx="10018713" cy="1088409"/>
          </a:xfrm>
        </p:spPr>
        <p:txBody>
          <a:bodyPr/>
          <a:lstStyle/>
          <a:p>
            <a:r>
              <a:rPr lang="tr-TR" dirty="0" err="1"/>
              <a:t>Pasteurella</a:t>
            </a:r>
            <a:r>
              <a:rPr lang="tr-TR" dirty="0"/>
              <a:t> </a:t>
            </a:r>
            <a:r>
              <a:rPr lang="tr-TR" dirty="0" err="1"/>
              <a:t>Multocida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9" y="1793542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Kedilerin %75’inde kültürde saptanabilir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 tip hastalık tablosuna yol açar: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Lokal yumuşak doku enfeksiyonu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İmmünkompromize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hastalarda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pnömoni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pulmoner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abse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-nadir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- Karaciğer hastalarında yaygın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pasteurellosis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0198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90015"/>
            <a:ext cx="10018713" cy="1752599"/>
          </a:xfrm>
        </p:spPr>
        <p:txBody>
          <a:bodyPr/>
          <a:lstStyle/>
          <a:p>
            <a:r>
              <a:rPr lang="tr-TR" dirty="0" err="1"/>
              <a:t>Pasteurella</a:t>
            </a:r>
            <a:r>
              <a:rPr lang="tr-TR" dirty="0"/>
              <a:t> Enfeksiyonlarının Komplikasyonları (%40’da)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366748"/>
            <a:ext cx="10018713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Lokal septik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artrit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Osteomyelit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Tenosinovit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Bakteriyemi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86531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358254"/>
            <a:ext cx="10018713" cy="1402307"/>
          </a:xfrm>
        </p:spPr>
        <p:txBody>
          <a:bodyPr/>
          <a:lstStyle/>
          <a:p>
            <a:r>
              <a:rPr lang="tr-TR" dirty="0" err="1"/>
              <a:t>Hershey</a:t>
            </a:r>
            <a:r>
              <a:rPr lang="tr-TR" dirty="0"/>
              <a:t>  1994  Çalışması</a:t>
            </a:r>
            <a:br>
              <a:rPr lang="tr-TR" dirty="0"/>
            </a:br>
            <a:r>
              <a:rPr lang="tr-TR" dirty="0" err="1"/>
              <a:t>AS’te</a:t>
            </a:r>
            <a:r>
              <a:rPr lang="tr-TR" dirty="0"/>
              <a:t> görülen Kedi Isırıkları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8083" y="1957315"/>
            <a:ext cx="10018713" cy="3720154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30 olgu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 40’ında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sellülit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gelişti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% 14’ünde hastaneye yatış gerekti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Yaraların büyük çoğunluğu üst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ekstremitede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bulunmaktaydı.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Ampirik tedavinin başarısız olduğu olgular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Augmentin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tedavi edilenlerdi.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1138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62719"/>
            <a:ext cx="10018713" cy="102017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Tırmığı Ateşi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0913" y="1957316"/>
            <a:ext cx="10018713" cy="378839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Isırık veya tırmalama yoluyla oluşur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Pleomorfik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bakteri –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Bartonella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henselae’ye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bağlıdır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Hastalık genellikle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benigndir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 kendini sınırlar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Aynı bakteri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immünkompremize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hastalarda basilli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anjiomatose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neden olur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Olguların %1-7’sinde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ensefalit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oluşabilir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01239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04716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Tırmığı Ateşi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Sendromun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Progresyonu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9845" y="1957315"/>
            <a:ext cx="10018713" cy="374744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Isırık veya tırmık yerine yakın lokal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lenfadenopati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Isırık veya tırmık yerinde kırmızı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papülden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püstüle ilerler-1-4 haftada iyileşir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3 aya kadar bölgesel LAP /halsizlik/ateş devam eder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Nadiren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pnömoni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ensefalit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endokardite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ilerler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Nedeni bilinmeyen ateş ayırıcı tanısının bir parçası olabilir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665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94480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Tırmığı Ateşi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947079"/>
            <a:ext cx="10018713" cy="3866867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İlk yayınlar, antibiyotiklerin etkili olmadığını bildirmiştir.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Hastaneye yatan olgularda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gentamisinin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etkili olduğunu bildiren iki yayın vardır.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Yakın dönemde yapılan küçük sayılı bir olgu çalışmasında oral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ciprofloxacinin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etkili olduğu bulunmuştur.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903930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453788"/>
            <a:ext cx="10018713" cy="1061113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Sıçan Isırığı Enfeksiyonları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910687"/>
            <a:ext cx="10018713" cy="4271749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Sıçan Isırık ateşi (klasik)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Streptobasillur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moniliformise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bağlıdır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Döküntü (el-ayak tabanlarını içerebilir), yüksek ateş,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poliartrit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•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Soduku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spirillary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sıçan ısırık ateşi)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Spirillium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minusa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bağlıdır (bir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spiroket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Bölgesel LAP, ateş, döküntü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 iki tipten biri nedeni bilinmeyen ateşe yol açabilir.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038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Sıçan Isırığı Enfeksiyonları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438399"/>
            <a:ext cx="10211820" cy="312420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Penisilin 500 mg 4x1, 7 gün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Eritromisin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Tetrasiklin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(aynı doz)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PO antibiyotik genellikle yeterlidir (penisiline direnç geliştiği nadiren görünür)</a:t>
            </a:r>
          </a:p>
          <a:p>
            <a:pPr marL="0" indent="0">
              <a:buNone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7671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08129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Antibiyotik Kullanım Kuralları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70913" y="1983474"/>
            <a:ext cx="10018713" cy="4126172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EVET - Tüm el ısırıkları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EVET - Tüm belirgin deri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penetrasyonu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olan insan ısırıkları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EVET - Hemen hemen bütün kedi ısırıkları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EVET - Eğer herhangi bir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fascial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penetrasyona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neden olan ısırık varsa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Özellikle yüz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skalpte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nispeten küçük köpek ya da kemirgen hayvanlar tarafından meydana getirilen ısırıklar muhtemelen tedavi gerektirmez.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15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2" y="112594"/>
            <a:ext cx="10018713" cy="1061113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Yıllık Ölüm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Oranları(Dünyada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48587" y="1337481"/>
            <a:ext cx="9133646" cy="5124734"/>
          </a:xfrm>
        </p:spPr>
        <p:txBody>
          <a:bodyPr>
            <a:normAutofit fontScale="77500" lnSpcReduction="20000"/>
          </a:bodyPr>
          <a:lstStyle/>
          <a:p>
            <a:r>
              <a:rPr lang="tr-TR" sz="3100" dirty="0" err="1">
                <a:latin typeface="Arial" panose="020B0604020202020204" pitchFamily="34" charset="0"/>
                <a:cs typeface="Arial" panose="020B0604020202020204" pitchFamily="34" charset="0"/>
              </a:rPr>
              <a:t>Suisidler</a:t>
            </a:r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: 400.000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Cinayetler: 200.000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Yılan Isırıkları: 60.000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Timsahlar: 1000</a:t>
            </a:r>
          </a:p>
          <a:p>
            <a:r>
              <a:rPr lang="tr-TR" sz="3100" dirty="0" err="1">
                <a:latin typeface="Arial" panose="020B0604020202020204" pitchFamily="34" charset="0"/>
                <a:cs typeface="Arial" panose="020B0604020202020204" pitchFamily="34" charset="0"/>
              </a:rPr>
              <a:t>Çiflik</a:t>
            </a:r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 hayvanları:800 (en sık tepme yoluyla)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Kaplanlar: 500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    - Son beş asırdır 1 milyondan fazla insanı yediler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•  Aslanlar: 400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•  Leoparlar:300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•  Su aygırı: 300</a:t>
            </a:r>
          </a:p>
          <a:p>
            <a:r>
              <a:rPr lang="tr-TR" sz="3100" dirty="0">
                <a:latin typeface="Arial" panose="020B0604020202020204" pitchFamily="34" charset="0"/>
                <a:cs typeface="Arial" panose="020B0604020202020204" pitchFamily="34" charset="0"/>
              </a:rPr>
              <a:t>•  Filler: 200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7480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08129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Isırıklarında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Antibiyotik Seçimi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70997" y="1752601"/>
            <a:ext cx="10321003" cy="467549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Köpekler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Aureus’u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kapsamalıdır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Dikloksasilin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sefaleksin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500 mg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4x1 / 7 gün.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- Penisilin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allerjisi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varsa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eritromisin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azitromisin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Kediler - 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Pasterella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multocidayı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içine almalıdır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- Penisilin V 500 mg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4x1 / 7 gün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- Eğer penisilin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allerjisi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varsa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tetrasikin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veya 1. kuşak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sefalosporin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siproflaksosin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azitromisin</a:t>
            </a:r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- Kedi ısırık ateşi için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ciprofloksasin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500 mg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4x1 / 7 gün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Kemirgenler – Penisilin V 500 mg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4X1 / 7 gün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Not: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Amoksasilin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klavunat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, ısırıklar için çoğu kez düşünülen bir antibiyotik olmaktadır. Ancak, kontrollü çalışmalarla yararı henüz desteklenmemiştir. </a:t>
            </a:r>
          </a:p>
        </p:txBody>
      </p:sp>
    </p:spTree>
    <p:extLst>
      <p:ext uri="{BB962C8B-B14F-4D97-AF65-F5344CB8AC3E}">
        <p14:creationId xmlns:p14="http://schemas.microsoft.com/office/powerpoint/2010/main" val="21038048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76367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 Kapama Kuralları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9" y="2028966"/>
            <a:ext cx="10018713" cy="4330891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Eldeki insan ısırıkları asla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edilmez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Eldeki kedi ısırıkları asla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edilmez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Kedi ısırığına bağlı derin delici yaralar asla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edilmez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Eldeki köpek ısırıkları nadiren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Yüz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skalp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ısırıklarının genellikle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edilmesi kabul edilir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Kemirici hayvan ısırıklarının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edilmesi genellikle kabul edilir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18404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Hastaneye Yatış Gerektiren Durumlar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Hastada derin enfeksiyon saptanmışsa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Eklem kapsülüne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penetrasyon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olasılığı varsa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Ameliyathanede onarım gerekirse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Eşlik eden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fraktür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varsa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217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16072" y="103498"/>
            <a:ext cx="10018713" cy="1302222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 Isırıkları İle Geçen Enfeksiyonlar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5378" y="1542197"/>
            <a:ext cx="10018713" cy="4626591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Streptokoklar - % 50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Aureus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- % 38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Eikenella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Corrodens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- % 29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Aktinomikoz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Sifiliz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Tüberküloz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Hepatit B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AİDS –henüz kanıtlanmış olgu yok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703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90015"/>
            <a:ext cx="10018713" cy="1061113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Isırıkları Tedavi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Sırası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21037" y="1351128"/>
            <a:ext cx="10018713" cy="4811975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Yara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yeri kültürü (±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anaeroblar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 temizliği /açma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Debridman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irrigasyon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5-7 gün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iv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sefalosporin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Kültürde eğer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Eikenella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corrodens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ürerse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gentamisin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eklenir.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ekstremitenin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elevasyonu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Günlük pansuman değişikliği yapılır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259874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61481" y="276368"/>
            <a:ext cx="10018713" cy="1020170"/>
          </a:xfrm>
        </p:spPr>
        <p:txBody>
          <a:bodyPr>
            <a:no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 Isırık Yarası Tedavisi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48083" y="1684360"/>
            <a:ext cx="10018713" cy="3802040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Yalnızca cilt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abrazyonu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temizleme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topikal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AB krem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Yüz –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irrigasyon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edilir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antibiyotik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Gövde / meme – yüzdeki gibi (bazen gecikmiş kapama gerekebilir)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 –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edilmez – çoğu kez yatış gerekir; Taburcu edilirse, 24 saat içinde F/U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5315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167186"/>
            <a:ext cx="10018713" cy="1511490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Eldeki İnsan Isırık Yaraları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Yatış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Endikasyonları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20788" y="1984611"/>
            <a:ext cx="10018713" cy="4129586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Yaralanmadan 24 saat sonraki başvurular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Lokal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sellülit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dışında enfeksiyonun herhangi bir fazı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Lenfanjit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pürülan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akıntı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Parmakların pasif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rotasyonel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hareketleriyle oluşan ağrı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Tendon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eklem aralığı tutulumu şüphesi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İmmünkompromize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hasta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Eksterne edildiğinde önerilere uyması zor olacak hasta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68867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62721"/>
            <a:ext cx="10018713" cy="1238534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İnsan Isırıkları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Yumruk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Yaralanmaları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2673" y="1501254"/>
            <a:ext cx="10018713" cy="5486399"/>
          </a:xfrm>
        </p:spPr>
        <p:txBody>
          <a:bodyPr>
            <a:normAutofit fontScale="92500" lnSpcReduction="2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grafisi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çekilir; Filmde: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Yabancı cisim (diş kırıkları)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Fraktür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(en sık boksör kırığı)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Eklemde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tendon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aralığında hava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Subkondral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kemikte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defekt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Yukarıda sıralanan tüm  bulgular cerrahi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ekplorasyon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endikasyonudur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İrrigasyon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İV antibiyotikler (en iyi seçenek tartışmalıdır)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- Penisilin +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Sefalosporin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Gentamisin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Seftriakson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Atel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0006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Hayvan Isırıkları İçin Reçete Edilen İlaçların Karşılaştırılması (Pennsylvania 1994)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7139" y="2438399"/>
            <a:ext cx="10018713" cy="4419601"/>
          </a:xfrm>
        </p:spPr>
        <p:txBody>
          <a:bodyPr>
            <a:noAutofit/>
          </a:bodyPr>
          <a:lstStyle/>
          <a:p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Penisilin 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VK 500 mg PO 4x1, 7 gün:              4.25 USD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Dikloksasilin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500 mg PO 4x1, 7 gün:             8.40 USD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Sefaleksin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500 mg PO 4X1, 7 gün:              11.95 USD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Augmentin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500 mg PO 3x1, 7 gün:              64.10 USD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Cefazolin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1 gr İV :                                           2.10 USD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Nafsilin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2 gr İV :                                              5.80 USD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Seftriakson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1 gr İV:                                       76.25 USD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5 cc RIG (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Rabies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İmmünglobilin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 IM :          368 USD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5 doz 1 cc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lik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HDCV :                                   580 USD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Yara kültürü /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sensitive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:                                56 USD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Fiyatlara uygulama ücretleri dahil değildir</a:t>
            </a:r>
          </a:p>
          <a:p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0717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194481"/>
            <a:ext cx="10018713" cy="1061114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9" y="1670712"/>
            <a:ext cx="10018713" cy="4839270"/>
          </a:xfrm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RNA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rabdovirüs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tarafından meydana gelir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Enfekte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tükürüğün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inokülasyonu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geçiş olur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Nadir de olsa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inhalasyon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yoluyla geçiş olabilir (mağara yarasaları tarafından)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Fatal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ensefalitin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ciddi, değişmez bir nedenidir.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- Dünyada şimdiye kadar hayatta kalabilen 4 olgu bildirilmiştir.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4671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153538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Kuzey Amerikan Vahşi Memelileriyle Oluşan Saldırı Riskleri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9" y="1807190"/>
            <a:ext cx="10018713" cy="4921156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Boz ayılar: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Yellowstone’da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1900’den beri 6 ölü.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Glacier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N.P.’de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1907 den beri 7 ölü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Siyah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ayılar:Neredeyse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hiç saldırı bildirilmemiştir.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Kutup ayıları: Çok nadir atak görülmüştür.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Geyik: Çok azı ölümle sonuçlanan nadir saldırı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Jaguar, Dağ aslanı: Yalnızca birkaç vaka bildirilmiştir.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Bizon: Her yıl birkaç ölüm bildirilmiştir.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Öküz, Dağ koyunu ve keçisi: Neredeyse hiç yok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Kır kurdu, kurtlar: Hemen hiç yok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8887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49073"/>
            <a:ext cx="10018713" cy="1020170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Isırıkları Kuduz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Profilaksisi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79844" y="1465996"/>
            <a:ext cx="10018713" cy="4266064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ABD’de yabani hayvan kuduz oranının ikinci sıklıkta en yüksek olduğu yer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Pennsylvaniadır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Raccoon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1970 den önce ABD’nin doğusunda epidemilere neden olmuştur.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Eyalet Halk Sağlığı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Laboratuarları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kuduz hayvanları öldürerek inceleme yaparlar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HDCV günümüzde uygun ajan olarak kabul edildi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DEV’in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yerini aldı)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Aşı serisi tamamlandıktan sonra antikor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titreleri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takibi artık önerilmiyor.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534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358253"/>
            <a:ext cx="10018713" cy="84274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ABD’nde Kuduz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İnsidansı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8" y="1643417"/>
            <a:ext cx="10018713" cy="3788392"/>
          </a:xfrm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Evcil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hayvanlarla yılda 4000 olgu olduğu gösterilmiştir.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-Çoğunlukla köpekler, kediler ve sığırlar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•  Vahşi hayvanlarla yılda 15000 olgu bildirilmiştir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- Bu numunelerin gönderildiği eyalet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laboratuarlarında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gerçek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insidans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muhtemelen daha yüksektir.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Yılda ortalama 1 kişi (tüm dünyada 800) ölmektedir.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9229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371902"/>
            <a:ext cx="10018713" cy="1129352"/>
          </a:xfrm>
        </p:spPr>
        <p:txBody>
          <a:bodyPr/>
          <a:lstStyle/>
          <a:p>
            <a:r>
              <a:rPr lang="tr-TR" dirty="0" smtClean="0"/>
              <a:t>Kuduz Klinik </a:t>
            </a:r>
            <a:r>
              <a:rPr lang="tr-TR" dirty="0"/>
              <a:t>Gelişme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025554"/>
            <a:ext cx="10018713" cy="3529085"/>
          </a:xfrm>
        </p:spPr>
        <p:txBody>
          <a:bodyPr/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Isırık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Enkübasyon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periodu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Haftalar, aylar sürer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semptomsuz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Prodromal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faz – 2 gün-2 hafta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Nörolojik semptomlar - 1 hafta veya daha fazla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Paralitik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faz – Birkaç hafta -aylar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381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399198"/>
            <a:ext cx="10018713" cy="938284"/>
          </a:xfrm>
        </p:spPr>
        <p:txBody>
          <a:bodyPr/>
          <a:lstStyle/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Kuduz Semptomların 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Gelişmesi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943668"/>
            <a:ext cx="10018713" cy="4143233"/>
          </a:xfrm>
        </p:spPr>
        <p:txBody>
          <a:bodyPr>
            <a:normAutofit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Prodromal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Faz – ateş, halsizlik, baş ağrısı, boğaz ağrısı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Nörolojik Faz – ısırık yerinde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parestezi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anksiyete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huzursuzluk, uykusuzluk,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disfaji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hidrofobi ( ağrılı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ösofagial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spazm korkusu nedeniyle), nöbetler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Flask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paralizi – komaya yol açar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Kardiyovasküler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kollaps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Destekleyici tedavi günümüzde hala etkisizdir.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54470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467436"/>
            <a:ext cx="10018713" cy="910988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Hayvan Isırıklarında Kuduz Riski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8782" y="1378424"/>
            <a:ext cx="8382727" cy="519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9677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Profilaksisine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Başlama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Protokolü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992573"/>
            <a:ext cx="10018713" cy="4749421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Yüksek riskli ısırık ve hayvan kaçmışsa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verilir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Yüksek riskli ısırık ve hayvan yakalanmış – patoloji muayenesi için hayvanın başı kesilerek Halk Sağlığı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Laboratuarına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gönderilir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negri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cisimciğini gösterir)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Düşük riskli hayvan ve hayvan kaçmış – Eğer ısırık için tahrik yoksa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düşün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Düşük riskli hayvan ve hayvan yakalanmış – hayvan bir hafta gözlem altında tutulur, eğer hastalanırsa hemen  İl Sağlık Müdürlüğü’ne başvurarak kontrol ettirilir. Eğer hayvan 7 gün içinde hala canlı ise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profilaksiye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gerek yoktur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39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53538"/>
            <a:ext cx="10018713" cy="1661614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Isırıkları </a:t>
            </a:r>
            <a:b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Kuduz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Profilaksisi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Özeti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086969"/>
            <a:ext cx="10018713" cy="4771031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Eğer hayvan ele geçirilememiş ise :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-Köpek / kedi / sığır – Evet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-Tilki / kokarca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rakoon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Evet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-Yarasa / ayı – Evet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-Kemirgenler / sıçanlar – Hayır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-Sincap – Eğer kışkırtılmamışsa Evet (bildirilen 1 olgu var)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-Geyik / ceylan - Hayır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76359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98948"/>
            <a:ext cx="10018713" cy="1129352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Profilaksisi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8" y="1528550"/>
            <a:ext cx="10018713" cy="4367284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Maruz kaldıktan sonra: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-HDCV 1.0 ml, IM,  0-3-7-14-28. günler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-Ek olarak RIG 20IU/kg IM ilk gün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Maruz kalmadan önce: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-HDCV 1.0 ml, 0-7-21.günler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-Bu kullanım veterinerlerde, ormancılarda, kuduzla karşılaşma olasılığı yüksek olan kişilerde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-Her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maruziyetten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sonra destek dozu gerekir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41354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76367"/>
            <a:ext cx="10018713" cy="1293125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 Hayvan Görülmeyen Ülkeler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48836" y="2216624"/>
            <a:ext cx="2596371" cy="3883926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Pasifik adaları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Karaib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adaları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İngiltere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İzlanda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Singapur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Avustralya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7099345" y="221959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Portekiz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İspanya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İsveç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Japonya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Yayvan</a:t>
            </a:r>
          </a:p>
        </p:txBody>
      </p:sp>
    </p:spTree>
    <p:extLst>
      <p:ext uri="{BB962C8B-B14F-4D97-AF65-F5344CB8AC3E}">
        <p14:creationId xmlns:p14="http://schemas.microsoft.com/office/powerpoint/2010/main" val="207110879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80832"/>
            <a:ext cx="10018713" cy="1061113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: Etiyoloji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9" y="1711656"/>
            <a:ext cx="10018713" cy="3924869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Clostridium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(gram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basil) sporları yaraya girer, çoğalır ve toksinlerini üretir – anaerobik çevre gerekir.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Neden olan toksinler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Tetanospasmin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neden olur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Tetanolizin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potansiyel doku bütünlüğünü azaltarak bakteri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replikasyonunu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artırır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6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 Tehlikeli Memeliler: Geyik &amp; Ren Geyiği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142700"/>
            <a:ext cx="10018713" cy="3935104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 yıl araba – hayvan çarpışmasında 100 den fazla insan ölmektedir.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1994 yılında Maine’de Ren geyiği ve araç çarpışmasının sonuçları: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- 658 çarpışma.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- Yolcuların %70’i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hospitalize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edilmiştir.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- %17’sinde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servikal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kolon yaralanması oluşmuştur.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- %9’u ölmüştür.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8998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426493"/>
            <a:ext cx="10018713" cy="1361363"/>
          </a:xfrm>
        </p:spPr>
        <p:txBody>
          <a:bodyPr>
            <a:normAutofit/>
          </a:bodyPr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Clostridium Tetani Toksisitesinin</a:t>
            </a:r>
            <a:b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Etki Mekanizması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47832" y="1902724"/>
            <a:ext cx="10018713" cy="3911222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Bakteriler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tetanospazmin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toksinini salarlar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Tetanospasmin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daha sonra: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Lemfatikler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yoluyla hareket ederek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nöronal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aksonların ters yönünde ilerler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-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İnhibatör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nörotransmiterlerin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salınımını bloke eder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glisin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GABA)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Motor nöronlarda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hiperaktivite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disinhibisyon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ile sonuçlanır.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07866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35423"/>
            <a:ext cx="10018713" cy="1752599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Otonom Sinir 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Sistemine Etkiler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7140" y="1988022"/>
            <a:ext cx="10018713" cy="4016993"/>
          </a:xfrm>
        </p:spPr>
        <p:txBody>
          <a:bodyPr>
            <a:normAutofit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Sempatik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sinir sisteminin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disinhibisyonu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adrenallerden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katekolamin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sekresyonunun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artışına neden olur.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Sonuçta: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-Yüksek kan basıncı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hipertansif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kriz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-Taşikardi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-Ateş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58914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Epidemiyoloji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ABD’de yılda 90 olgu bildirilir.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İnsidans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0.04/100.000/yıl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? Dünyada yılda 1.000.000 ölüm görülmektedir. Bunların %90’ı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neonatal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tetanozdur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673191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Sınıflaması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Generalize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…..en yaygın tip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Lokalize }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generalize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tipe ilerleyebilir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Sefalik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}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generalize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tipe ilerleyebilir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Neonatal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}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generalize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tipe ilerleyebilir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83926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Klinik Seyir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İnkübasyon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peryodu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inokülasyon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zamanından ilk semptomların görülmesine kadar geçen süre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Başlangıç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peryodu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ilk semptomdan ilk refleks spazmın görüldüğü ana kadar geçen süre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7108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Generalize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Tetanozda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Semptomların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Progresyonu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183643"/>
            <a:ext cx="10018713" cy="467435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tr-TR" dirty="0"/>
              <a:t>				</a:t>
            </a:r>
            <a:r>
              <a:rPr lang="tr-TR" sz="3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tr-TR" sz="3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8800" lvl="4" indent="0">
              <a:buNone/>
            </a:pPr>
            <a:r>
              <a:rPr lang="tr-TR" sz="51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Trismus</a:t>
            </a:r>
            <a:endParaRPr lang="tr-TR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↓</a:t>
            </a: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				        Ense sertliği</a:t>
            </a: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↓</a:t>
            </a: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 				     </a:t>
            </a:r>
            <a:r>
              <a:rPr lang="tr-TR" sz="5100" dirty="0" err="1">
                <a:latin typeface="Arial" panose="020B0604020202020204" pitchFamily="34" charset="0"/>
                <a:cs typeface="Arial" panose="020B0604020202020204" pitchFamily="34" charset="0"/>
              </a:rPr>
              <a:t>Risus</a:t>
            </a: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5100" dirty="0" err="1">
                <a:latin typeface="Arial" panose="020B0604020202020204" pitchFamily="34" charset="0"/>
                <a:cs typeface="Arial" panose="020B0604020202020204" pitchFamily="34" charset="0"/>
              </a:rPr>
              <a:t>sardonicus</a:t>
            </a:r>
            <a:endParaRPr lang="tr-TR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					      ↓</a:t>
            </a: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			                   </a:t>
            </a:r>
            <a:r>
              <a:rPr lang="tr-TR" sz="5100" dirty="0" err="1">
                <a:latin typeface="Arial" panose="020B0604020202020204" pitchFamily="34" charset="0"/>
                <a:cs typeface="Arial" panose="020B0604020202020204" pitchFamily="34" charset="0"/>
              </a:rPr>
              <a:t>Opistotonus</a:t>
            </a:r>
            <a:endParaRPr lang="tr-TR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					      ↓</a:t>
            </a: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				      Karında </a:t>
            </a:r>
            <a:r>
              <a:rPr lang="tr-TR" sz="5100" dirty="0" err="1">
                <a:latin typeface="Arial" panose="020B0604020202020204" pitchFamily="34" charset="0"/>
                <a:cs typeface="Arial" panose="020B0604020202020204" pitchFamily="34" charset="0"/>
              </a:rPr>
              <a:t>rijidite</a:t>
            </a:r>
            <a:endParaRPr lang="tr-TR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					       ↓</a:t>
            </a:r>
          </a:p>
          <a:p>
            <a:pPr marL="0" indent="0">
              <a:buNone/>
            </a:pPr>
            <a:r>
              <a:rPr lang="tr-TR" sz="5100" dirty="0">
                <a:latin typeface="Arial" panose="020B0604020202020204" pitchFamily="34" charset="0"/>
                <a:cs typeface="Arial" panose="020B0604020202020204" pitchFamily="34" charset="0"/>
              </a:rPr>
              <a:t>			                        </a:t>
            </a:r>
            <a:r>
              <a:rPr lang="tr-TR" sz="5100" dirty="0" err="1">
                <a:latin typeface="Arial" panose="020B0604020202020204" pitchFamily="34" charset="0"/>
                <a:cs typeface="Arial" panose="020B0604020202020204" pitchFamily="34" charset="0"/>
              </a:rPr>
              <a:t>Spasm</a:t>
            </a:r>
            <a:endParaRPr lang="tr-TR" sz="5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302312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Ayırıcı Tanı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73287" y="2097205"/>
            <a:ext cx="10018713" cy="4760795"/>
          </a:xfrm>
        </p:spPr>
        <p:txBody>
          <a:bodyPr>
            <a:normAutofit fontScale="85000" lnSpcReduction="2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Oral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dental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temporomandibular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eklem patolojisi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Akut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distonik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reaksiyon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Stiriknin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alınımı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Stiff-man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sendromu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Karadul örümcek ısırığı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Hipokalsemik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Meningoensefalit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/SSS metastazları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Trichinosis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Hepatik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ensefalopati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Kokain kötüye kullanımı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979639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47833" y="153537"/>
            <a:ext cx="10018713" cy="1752599"/>
          </a:xfrm>
        </p:spPr>
        <p:txBody>
          <a:bodyPr/>
          <a:lstStyle/>
          <a:p>
            <a:r>
              <a:rPr lang="tr-TR" dirty="0"/>
              <a:t>Bir Çalışmada Yayınlanmış</a:t>
            </a:r>
            <a:br>
              <a:rPr lang="tr-TR" dirty="0"/>
            </a:br>
            <a:r>
              <a:rPr lang="tr-TR" dirty="0"/>
              <a:t>239  Hastada </a:t>
            </a:r>
            <a:r>
              <a:rPr lang="tr-TR" dirty="0" err="1"/>
              <a:t>Tetanoz</a:t>
            </a:r>
            <a:r>
              <a:rPr lang="tr-TR" dirty="0"/>
              <a:t> Nedenleri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7554" y="1906136"/>
            <a:ext cx="6254834" cy="3965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41090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67185"/>
            <a:ext cx="10018713" cy="1752599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ABD Ordusunda Rapor Edilmiş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Olguları</a:t>
            </a: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3438" y="2216623"/>
            <a:ext cx="9194385" cy="380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58446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Şiddetinin Sınıflaması</a:t>
            </a:r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14449" y="2438399"/>
            <a:ext cx="7558435" cy="3938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10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12594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Epidemiyoloji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865193"/>
            <a:ext cx="10018713" cy="4508311"/>
          </a:xfrm>
        </p:spPr>
        <p:txBody>
          <a:bodyPr>
            <a:normAutofit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Amerika’da,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50 milyon kedi ve köpek vardır.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 yıl 1 milyondan fazla ısırık olayı meydana gelmektedir.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yılda her 100.000 insandan 200-800’ü ısırılmaktadır.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Isırıkların %80-90’ı köpek ısırığına bağlı olmaktadır.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Isırıkların %1-2’si hastaneye yatış gerektirmektedir.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Köpek ısırıklarından her yıl 10-12 ölüm meydana gelmektedir.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Ekonomik maliyet çok büyüktür.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8357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385549"/>
            <a:ext cx="10018713" cy="1306773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Mortalitesi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8" y="1889076"/>
            <a:ext cx="10018713" cy="3124201"/>
          </a:xfrm>
        </p:spPr>
        <p:txBody>
          <a:bodyPr/>
          <a:lstStyle/>
          <a:p>
            <a:r>
              <a:rPr lang="tr-TR" dirty="0"/>
              <a:t>Tüm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mortalitenin</a:t>
            </a:r>
            <a:r>
              <a:rPr lang="tr-TR" dirty="0"/>
              <a:t>  %26’sı 1982-1984 yılları arasındadır</a:t>
            </a:r>
          </a:p>
          <a:p>
            <a:r>
              <a:rPr lang="tr-TR" dirty="0"/>
              <a:t>Yaşayan tüm hastalar 30 yaş altındadır</a:t>
            </a:r>
          </a:p>
          <a:p>
            <a:r>
              <a:rPr lang="tr-TR" dirty="0"/>
              <a:t>Ölenlerin %52’si 60 yaş üstündedir.</a:t>
            </a:r>
          </a:p>
          <a:p>
            <a:r>
              <a:rPr lang="tr-TR" dirty="0"/>
              <a:t>Bazı raporlarda </a:t>
            </a:r>
            <a:r>
              <a:rPr lang="tr-TR" dirty="0" err="1"/>
              <a:t>neonatal</a:t>
            </a:r>
            <a:r>
              <a:rPr lang="tr-TR" dirty="0"/>
              <a:t> </a:t>
            </a:r>
            <a:r>
              <a:rPr lang="tr-TR" dirty="0" err="1"/>
              <a:t>tetanozun</a:t>
            </a:r>
            <a:r>
              <a:rPr lang="tr-TR" dirty="0"/>
              <a:t> </a:t>
            </a:r>
            <a:r>
              <a:rPr lang="tr-TR" dirty="0" err="1"/>
              <a:t>mortalitesi</a:t>
            </a:r>
            <a:r>
              <a:rPr lang="tr-TR" dirty="0"/>
              <a:t> %90’dan büyüktür.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735830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Tetanozun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Tanısal Olarak Doğrulanması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Anti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antikorlarının ölçülebilir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titreleri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tanıyı dışlar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Ancak bu test akut durumlarda nadiren kullanışlıdır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Önceden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maruz kalmak bağışıklık olduğunu göstermez  (toksin dozu antikor oluşumunu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stimüle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etmek için çok düşüktür)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 bulunmaması tanıyı ekarte ettirmez.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3403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344606"/>
            <a:ext cx="10018713" cy="979227"/>
          </a:xfrm>
        </p:spPr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Tedavi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7139" y="1323833"/>
            <a:ext cx="10018713" cy="5199797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Yoğun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Bakıma yatış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Sınırlı muayene / konsültasyon (spazmı tetikler)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Entübasyon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/ mekanik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ventilasyon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Yüksek doz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benzodiazepinler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Diazem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-İV günlük 500 mg’a kadar ihtiyaç duyulabilir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Lorezepam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günde 80 mg’a kadar İV 2 mg artışlarla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Methocarbamol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eğer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benzodiazepinler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yetersizse 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4x3-4 gr  İV 6 saatte bir, veya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Dantrolen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1-2 mg/kg 4 saatte bir yardımcı ajan olarak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Pancronium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paralizan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– Ciddi spazmları kontrol altına almak ve kırık oluşumunu önlemek için (2 mg İV artışlarla)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980120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399198"/>
            <a:ext cx="10018713" cy="1115704"/>
          </a:xfrm>
        </p:spPr>
        <p:txBody>
          <a:bodyPr/>
          <a:lstStyle/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Ek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Tedavi Önlemleri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811857" y="1514902"/>
            <a:ext cx="10018713" cy="4900685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Human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immün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globulin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(boştaki toksinlere bağlanır) 500-5000 Ü. IM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Labetalol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– 0.25 – 1.0 mg/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dak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devamlı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infüzyon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morfin 0.5-1.0 mg/kg/6saat İV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Bradiaritmiler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için geçici kardiyak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pace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kullanılır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Profilaktik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SC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Heparin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5000 Ü, 2x1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Metranidazol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500 mg İV 4X1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Yara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debridmanı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Enteral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hiperalimentasyon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Destek psikoterapi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Takibinde aktif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immünizasyon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(3 doz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toksoid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2612462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371902"/>
            <a:ext cx="10018713" cy="1156648"/>
          </a:xfrm>
        </p:spPr>
        <p:txBody>
          <a:bodyPr/>
          <a:lstStyle/>
          <a:p>
            <a:r>
              <a:rPr lang="tr-TR" dirty="0" err="1"/>
              <a:t>Tetanoz</a:t>
            </a:r>
            <a:r>
              <a:rPr lang="tr-TR" dirty="0"/>
              <a:t> Komplikasyonları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5379" y="1957315"/>
            <a:ext cx="10018713" cy="3993109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Rabdomiyoliz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: Böbrek yetmezliğine yol açar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Solunum yetmezliği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Negatif nitrojen balansı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Kırıklar,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tendon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ayrılmaları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Ektopik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kalsifikasyonlar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Otonomik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instabilite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feokromasitoma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krizine benzer)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8779060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35424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Çocuklarda Rutin Difteri, Boğmaca,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Aşılamasının listesi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9" y="2284862"/>
            <a:ext cx="10018713" cy="4047699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Doz                 Yaş/aralık                    Aşı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        6 hafta veya üstü               DTP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2      ilk doz sonrası 4-8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         DTP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3     ikinci doz sonrası 4-8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      DTP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4    üçüncü doz sonrası 6-12 ay  DTP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Rapel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4-6 yaş, ilkokula başlamadan önce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(4. aşıyı 4 yaşından önce yaptırmışsa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rapel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gerekmez)                         DTP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rapel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Son dozdan her 10 yıl sonra  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9992799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262720"/>
            <a:ext cx="10018713" cy="1752599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İmmünglobulin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Kullanımında Göz Önünde Bulundurulması Gereken Durumlar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08" y="2148384"/>
            <a:ext cx="10018713" cy="3515437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yetmezliği olan hasta: Herhangi bir yara için eğer hastada antikor yetmezliği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Td’e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karşı antikor yanıtı oluşmamışsa serum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antitetanoz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antikor düzeylerini kontrol et ve pasif bağışıklama sağla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Hypertet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250 U IM)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oluşumuna yatkın yüksek riskli herhangi bir yara da bağışıklık sona ermişse (Son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Td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ile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immünizasyon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10 yılı geçmişse) bu hastalara da 250 U IM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Hypertet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verilir.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203404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183943"/>
          </a:xfrm>
        </p:spPr>
        <p:txBody>
          <a:bodyPr/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olasılığı yüksek olan Yaralar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1" y="2257566"/>
            <a:ext cx="10018713" cy="3952165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Derin batma yaraları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Büyük, derin kesiler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Gömülü yabancı cisim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Gayta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veya toprak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kontaminasyonu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Gecikmiş başvurular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Derin yanıklar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88753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317310"/>
            <a:ext cx="10018713" cy="1538785"/>
          </a:xfrm>
        </p:spPr>
        <p:txBody>
          <a:bodyPr>
            <a:normAutofit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İmmünizasyon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Genel İlkeler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856095"/>
            <a:ext cx="10018713" cy="4586786"/>
          </a:xfrm>
        </p:spPr>
        <p:txBody>
          <a:bodyPr>
            <a:normAutofit fontScale="92500" lnSpcReduction="10000"/>
          </a:bodyPr>
          <a:lstStyle/>
          <a:p>
            <a:endParaRPr lang="tr-TR" dirty="0" smtClean="0"/>
          </a:p>
          <a:p>
            <a:r>
              <a:rPr lang="tr-T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dT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 TT için standart doz 0.5 cc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(Difteri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rapeli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olmadan 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toksoidi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 iyi genel kural, son dozdan sonra 5 yıl içinde ortaya çıkan yaralamalardan sonra aşı uygulamaktır. Minimal cilt yaralanmalarında bile bu uygulama doğrudur.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Şu durumlarda aynı zamanda TIG (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Hypertet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) verilir: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Hiç aşı olmamış hasta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İmmünosupresyon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Toksoide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allerjisi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olan veya şiddetli lokal reaksiyon gelişen hastalar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   - Son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aşısından sonra 10 yıldan daha uzun zaman geçmiş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olasılığı yüksek olan yaralanmalar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45170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76367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ve İnsan Isırıkları</a:t>
            </a:r>
            <a:b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Özet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2028966"/>
            <a:ext cx="10018713" cy="3784980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Radyografi gereksinimini akılda tutun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Her zaman dikkatlice yara temizliği yapın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irrigasyon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uygulayın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Antibiyotik uygulaması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sütür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koyma konusunu düşünerek karar verin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Kuduz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konusunda değerlendirme yapın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Hastanızı yakından izleyin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3808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09" y="167185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Zehirli Memeliler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75629" y="1378425"/>
            <a:ext cx="10018713" cy="5288507"/>
          </a:xfrm>
        </p:spPr>
        <p:txBody>
          <a:bodyPr>
            <a:noAutofit/>
          </a:bodyPr>
          <a:lstStyle/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Yalnızca 3 tanesi bilinir: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Kısa kuyruklu dişi fare (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Blarina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brevicauda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Amerikanın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kuzey doğusunda yaşar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 -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maksiller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tükrük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bezlerinden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zehirini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akıtır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 - alt kesici dişleriyle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zehiri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enjekte ederler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 - zehir 2 haftaya kadar ödem ve ağrıya yol açar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 - spesifik tedavisi yoktur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Erkek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Platypus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Ornithorhynchus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anatinus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Avustalya’da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yaşar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- arka bacaklarındaki çıkıntıdan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zehirini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enjekte eder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- ağrı, ödem ve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lenfanjite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neden olur</a:t>
            </a:r>
          </a:p>
          <a:p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Spiny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anteater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tr-TR" sz="1800" dirty="0" err="1">
                <a:latin typeface="Arial" panose="020B0604020202020204" pitchFamily="34" charset="0"/>
                <a:cs typeface="Arial" panose="020B0604020202020204" pitchFamily="34" charset="0"/>
              </a:rPr>
              <a:t>echidna</a:t>
            </a:r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) Afrika’da yaşar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- mahmuzları ve zehirleri aynıdır</a:t>
            </a:r>
          </a:p>
          <a:p>
            <a:r>
              <a:rPr lang="tr-TR" sz="1800" dirty="0">
                <a:latin typeface="Arial" panose="020B0604020202020204" pitchFamily="34" charset="0"/>
                <a:cs typeface="Arial" panose="020B0604020202020204" pitchFamily="34" charset="0"/>
              </a:rPr>
              <a:t>          - insanı ısırdığı bildirilmemiştir</a:t>
            </a:r>
          </a:p>
          <a:p>
            <a:endParaRPr lang="tr-T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591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249071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Hayvanlarla Olan Yaralanma Mekanizmaları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84310" y="1837896"/>
            <a:ext cx="10018713" cy="5020103"/>
          </a:xfrm>
        </p:spPr>
        <p:txBody>
          <a:bodyPr>
            <a:normAutofit lnSpcReduction="10000"/>
          </a:bodyPr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Atlar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 Isırık sıktır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 Her iki ayağı ile arkaya doğru tekme vurur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Sığırlar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 Isırık nadirdir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 Tek ayağı ile öne doğru tekme vurur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Develer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  Isırık ve tekme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Deve Kuşu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    - Tekme ve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barsaklarını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çıkarma </a:t>
            </a:r>
          </a:p>
          <a:p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98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4310" y="153538"/>
            <a:ext cx="10018713" cy="1752599"/>
          </a:xfrm>
        </p:spPr>
        <p:txBody>
          <a:bodyPr/>
          <a:lstStyle/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Memeli Hayvanlardan İnsanlara Geçen Hastalıklar (Isırık, çizik, yalama ile)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78392" y="1728757"/>
            <a:ext cx="3128631" cy="4951863"/>
          </a:xfrm>
        </p:spPr>
        <p:txBody>
          <a:bodyPr>
            <a:normAutofit fontScale="85000" lnSpcReduction="10000"/>
          </a:bodyPr>
          <a:lstStyle/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Brusella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Melloidozis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Glanders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Pasterollozis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Veba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Yersinyozis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Tularemi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Sıçan ısırığı ateşi</a:t>
            </a: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Tetanoz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Erizipeloid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Stafilokoksik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toksik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şok</a:t>
            </a:r>
          </a:p>
          <a:p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Tüberküloz</a:t>
            </a:r>
          </a:p>
        </p:txBody>
      </p:sp>
      <p:sp>
        <p:nvSpPr>
          <p:cNvPr id="4" name="Dikdörtgen 3"/>
          <p:cNvSpPr/>
          <p:nvPr/>
        </p:nvSpPr>
        <p:spPr>
          <a:xfrm>
            <a:off x="6750307" y="1906137"/>
            <a:ext cx="340943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Q ateşi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Murin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tifüsü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Leptospirozis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Simian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herpes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Ayak ve ağız hastalığı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Kuduz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Kedi tırmığı hastalığı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Lemfositik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karyomenenjit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Simian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hepatit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Rio Bravo enfeksiyonu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Sporotrikozis</a:t>
            </a:r>
            <a:endParaRPr lang="tr-T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Blastomikozis</a:t>
            </a:r>
            <a:endParaRPr lang="tr-T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5187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">
  <a:themeElements>
    <a:clrScheme name="Paralaks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aks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Paralaks</Template>
  <TotalTime>156</TotalTime>
  <Words>3038</Words>
  <Application>Microsoft Office PowerPoint</Application>
  <PresentationFormat>Geniş ekran</PresentationFormat>
  <Paragraphs>529</Paragraphs>
  <Slides>69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69</vt:i4>
      </vt:variant>
    </vt:vector>
  </HeadingPairs>
  <TitlesOfParts>
    <vt:vector size="72" baseType="lpstr">
      <vt:lpstr>Arial</vt:lpstr>
      <vt:lpstr>Corbel</vt:lpstr>
      <vt:lpstr>Paralaks</vt:lpstr>
      <vt:lpstr>Memeli Hayvan ve İnsan  ve Isırık Yaralanmaları</vt:lpstr>
      <vt:lpstr>Memeli Hayvan Isırıkları Sunum Planı</vt:lpstr>
      <vt:lpstr>Yıllık Ölüm Oranları(Dünyada)</vt:lpstr>
      <vt:lpstr>Kuzey Amerikan Vahşi Memelileriyle Oluşan Saldırı Riskleri</vt:lpstr>
      <vt:lpstr>En Tehlikeli Memeliler: Geyik &amp; Ren Geyiği</vt:lpstr>
      <vt:lpstr>Memeli Hayvan Isırıkları Epidemiyoloji</vt:lpstr>
      <vt:lpstr>Zehirli Memeliler</vt:lpstr>
      <vt:lpstr>Hayvanlarla Olan Yaralanma Mekanizmaları</vt:lpstr>
      <vt:lpstr>Memeli Hayvanlardan İnsanlara Geçen Hastalıklar (Isırık, çizik, yalama ile)</vt:lpstr>
      <vt:lpstr> Türlere Göre Hayvan Isırıkları</vt:lpstr>
      <vt:lpstr>Memeli Hayvan Isırıklarıyla Oluşan Ortalama Enfeksiyon Oranları</vt:lpstr>
      <vt:lpstr>Memeli Hayvan Isırıkları Yara enfeksiyonlarının Etyolojik Ajanları</vt:lpstr>
      <vt:lpstr>Memeli Hayvan Isırıkları Artmış Enfeksiyon Risk Faktörleri</vt:lpstr>
      <vt:lpstr>Memeli Hayvan Isırıkları: Yara Kültürü</vt:lpstr>
      <vt:lpstr>Köpek Isırığı Enfeksiyonları</vt:lpstr>
      <vt:lpstr>Köpek Isırığı İnsidansı (Cinslere göre)</vt:lpstr>
      <vt:lpstr>Ölümcül Köpek Isırıkları</vt:lpstr>
      <vt:lpstr>Köpek Isırığı Olgularında Radyografik Değerlendirmeler</vt:lpstr>
      <vt:lpstr>Kedi Isırığı Enfeksiyonları</vt:lpstr>
      <vt:lpstr>Kedi Isırığı Yarası Komplikasyonları</vt:lpstr>
      <vt:lpstr>Pasteurella Multocida</vt:lpstr>
      <vt:lpstr>Pasteurella Enfeksiyonlarının Komplikasyonları (%40’da)</vt:lpstr>
      <vt:lpstr>Hershey  1994  Çalışması AS’te görülen Kedi Isırıkları</vt:lpstr>
      <vt:lpstr>Kedi Tırmığı Ateşi</vt:lpstr>
      <vt:lpstr>Kedi Tırmığı Ateşi Sendromun Progresyonu</vt:lpstr>
      <vt:lpstr>Kedi Tırmığı Ateşi Tedavi</vt:lpstr>
      <vt:lpstr>Sıçan Isırığı Enfeksiyonları</vt:lpstr>
      <vt:lpstr>Sıçan Isırığı Enfeksiyonları Tedavi</vt:lpstr>
      <vt:lpstr>Memeli Hayvan Isırıkları Profilaktik Antibiyotik Kullanım Kuralları</vt:lpstr>
      <vt:lpstr>Memeli Hayvan Isırıklarında Profilaktik Antibiyotik Seçimi</vt:lpstr>
      <vt:lpstr>Memeli Hayvan Isırıkları Yara Kapama Kuralları</vt:lpstr>
      <vt:lpstr>Memeli Hayvan Isırıkları Hastaneye Yatış Gerektiren Durumlar</vt:lpstr>
      <vt:lpstr>İnsan Isırıkları İle Geçen Enfeksiyonlar</vt:lpstr>
      <vt:lpstr>İnsan Isırıkları Tedavi Sırası</vt:lpstr>
      <vt:lpstr> İnsan Isırık Yarası Tedavisi </vt:lpstr>
      <vt:lpstr>Eldeki İnsan Isırık Yaraları  Yatış Endikasyonları</vt:lpstr>
      <vt:lpstr>İnsan Isırıkları Yumruk Yaralanmaları</vt:lpstr>
      <vt:lpstr>Hayvan Isırıkları İçin Reçete Edilen İlaçların Karşılaştırılması (Pennsylvania 1994)</vt:lpstr>
      <vt:lpstr>Kuduz</vt:lpstr>
      <vt:lpstr>Memeli Hayvan Isırıkları Kuduz Profilaksisi</vt:lpstr>
      <vt:lpstr>ABD’nde Kuduz İnsidansı</vt:lpstr>
      <vt:lpstr>Kuduz Klinik Gelişme</vt:lpstr>
      <vt:lpstr>Kuduz Semptomların  Gelişmesi</vt:lpstr>
      <vt:lpstr>Hayvan Isırıklarında Kuduz Riski</vt:lpstr>
      <vt:lpstr>Kuduz Profilaksisine Başlama Protokolü</vt:lpstr>
      <vt:lpstr>Memeli Hayvan Isırıkları  Kuduz Profilaksisi Özeti</vt:lpstr>
      <vt:lpstr>Kuduz Profilaksisi</vt:lpstr>
      <vt:lpstr>Kuduz Hayvan Görülmeyen Ülkeler</vt:lpstr>
      <vt:lpstr>Tetanoz : Etiyoloji</vt:lpstr>
      <vt:lpstr>Clostridium Tetani Toksisitesinin Etki Mekanizması</vt:lpstr>
      <vt:lpstr>Tetanozun Otonom Sinir  Sistemine Etkiler</vt:lpstr>
      <vt:lpstr>Tetanoz Epidemiyoloji</vt:lpstr>
      <vt:lpstr>Tetanozun Sınıflaması</vt:lpstr>
      <vt:lpstr>Tetanoz Klinik Seyir</vt:lpstr>
      <vt:lpstr>Generalize Tetanozda Semptomların Progresyonu</vt:lpstr>
      <vt:lpstr>Tetanoz Ayırıcı Tanı</vt:lpstr>
      <vt:lpstr>Bir Çalışmada Yayınlanmış 239  Hastada Tetanoz Nedenleri</vt:lpstr>
      <vt:lpstr>ABD Ordusunda Rapor Edilmiş Tetanoz Olguları</vt:lpstr>
      <vt:lpstr>Tetanoz Şiddetinin Sınıflaması</vt:lpstr>
      <vt:lpstr>Tetanoz Mortalitesi</vt:lpstr>
      <vt:lpstr>Tetanozun Tanısal Olarak Doğrulanması</vt:lpstr>
      <vt:lpstr>Tetanoz Tedavi</vt:lpstr>
      <vt:lpstr>Tetanoz Ek Tedavi Önlemleri</vt:lpstr>
      <vt:lpstr>Tetanoz Komplikasyonları</vt:lpstr>
      <vt:lpstr>Çocuklarda Rutin Difteri, Boğmaca, Tetanoz Aşılamasının listesi</vt:lpstr>
      <vt:lpstr>Tetanoz İmmünglobulin Kullanımında Göz Önünde Bulundurulması Gereken Durumlar</vt:lpstr>
      <vt:lpstr>Tetanoz olasılığı yüksek olan Yaralar</vt:lpstr>
      <vt:lpstr>Tetanoz İmmünizasyon Genel İlkeler </vt:lpstr>
      <vt:lpstr>Memeli ve İnsan Isırıkları Özet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Memeli Hayvan ve İnsan  ve Isırık Yaralanmaları</dc:title>
  <dc:creator>Merve Donercark</dc:creator>
  <cp:lastModifiedBy>Merve Donercark</cp:lastModifiedBy>
  <cp:revision>11</cp:revision>
  <dcterms:created xsi:type="dcterms:W3CDTF">2017-03-23T22:08:51Z</dcterms:created>
  <dcterms:modified xsi:type="dcterms:W3CDTF">2017-03-24T08:19:25Z</dcterms:modified>
</cp:coreProperties>
</file>