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CC2B05-B4D2-4EE7-9A61-849E16A82E0C}" type="datetimeFigureOut">
              <a:rPr lang="tr-TR" smtClean="0"/>
              <a:t>25.3.2017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E969F9-95E6-4FBE-BFB5-8B1AFCF3DF56}" type="slidenum">
              <a:rPr lang="tr-TR" smtClean="0"/>
              <a:t>‹#›</a:t>
            </a:fld>
            <a:endParaRPr lang="tr-TR"/>
          </a:p>
        </p:txBody>
      </p:sp>
    </p:spTree>
    <p:extLst>
      <p:ext uri="{BB962C8B-B14F-4D97-AF65-F5344CB8AC3E}">
        <p14:creationId xmlns:p14="http://schemas.microsoft.com/office/powerpoint/2010/main" val="1859728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smtClean="0"/>
              <a:t>Linking these projections to a series of climate-health models, take conservative simplistic account of </a:t>
            </a:r>
            <a:r>
              <a:rPr lang="en-US" dirty="0" err="1" smtClean="0"/>
              <a:t>csocioeconomic</a:t>
            </a:r>
            <a:r>
              <a:rPr lang="en-US" dirty="0" smtClean="0"/>
              <a:t> factors, come up with the following projections.</a:t>
            </a:r>
          </a:p>
          <a:p>
            <a:endParaRPr lang="en-US" dirty="0" smtClean="0"/>
          </a:p>
          <a:p>
            <a:r>
              <a:rPr lang="en-US" dirty="0" smtClean="0"/>
              <a:t>Insights:</a:t>
            </a:r>
          </a:p>
          <a:p>
            <a:endParaRPr lang="en-US" dirty="0" smtClean="0"/>
          </a:p>
          <a:p>
            <a:r>
              <a:rPr lang="en-US" dirty="0" smtClean="0"/>
              <a:t>Small changes in big burdens may be more important than large relative changes in small burden s (floods vs. </a:t>
            </a:r>
            <a:r>
              <a:rPr lang="en-US" dirty="0" err="1" smtClean="0"/>
              <a:t>diarrheoa</a:t>
            </a:r>
            <a:r>
              <a:rPr lang="en-US" dirty="0" smtClean="0"/>
              <a:t>)</a:t>
            </a:r>
          </a:p>
          <a:p>
            <a:endParaRPr lang="en-US" dirty="0" smtClean="0"/>
          </a:p>
          <a:p>
            <a:endParaRPr lang="en-US" dirty="0" smtClean="0"/>
          </a:p>
          <a:p>
            <a:r>
              <a:rPr lang="en-US" dirty="0" smtClean="0"/>
              <a:t>Of course, climate is not the only influence on these disease, we need to take account of changes in socioeconomic conditions etc.</a:t>
            </a:r>
          </a:p>
          <a:p>
            <a:endParaRPr lang="en-US" dirty="0" smtClean="0"/>
          </a:p>
          <a:p>
            <a:r>
              <a:rPr lang="en-US" dirty="0" smtClean="0"/>
              <a:t>We address this in several ways.  Firstly, we apply our proportional changes to disease burdens, and future projections, that already take account of socioeconomic influences over time, and between different WHO regions.. Small proportional changes in areas with a large disease burden therefore weigh much heavier than changes in areas where socioeconomic conditions and health services keep diseases in check.</a:t>
            </a:r>
          </a:p>
          <a:p>
            <a:endParaRPr lang="en-US" dirty="0" smtClean="0"/>
          </a:p>
          <a:p>
            <a:r>
              <a:rPr lang="en-US" dirty="0" smtClean="0"/>
              <a:t>Secondly, we make a series of reasonable conservative assumptions on SE effects.  For example, based on previous analyses carried out at LSHTM we think it is unlikely that climate change will lead to re-establishment of malaria in Western Europe.</a:t>
            </a:r>
          </a:p>
          <a:p>
            <a:endParaRPr lang="en-US" dirty="0" smtClean="0"/>
          </a:p>
          <a:p>
            <a:r>
              <a:rPr lang="en-US" dirty="0" smtClean="0"/>
              <a:t>Finally, we make conservative assumptions about the climate sensitivity of these diseases.  In the </a:t>
            </a:r>
            <a:r>
              <a:rPr lang="en-US" dirty="0" err="1" smtClean="0"/>
              <a:t>diarrhoea</a:t>
            </a:r>
            <a:r>
              <a:rPr lang="en-US" dirty="0" smtClean="0"/>
              <a:t> example, we have no evidence on the effect of temp on all cause DD in developed countries</a:t>
            </a:r>
          </a:p>
          <a:p>
            <a:endParaRPr lang="en-US" dirty="0" smtClean="0"/>
          </a:p>
          <a:p>
            <a:endParaRPr lang="en-US" dirty="0" smtClean="0"/>
          </a:p>
          <a:p>
            <a:endParaRPr lang="en-US" dirty="0" smtClean="0"/>
          </a:p>
          <a:p>
            <a:endParaRPr lang="en-US" dirty="0"/>
          </a:p>
        </p:txBody>
      </p:sp>
      <p:sp>
        <p:nvSpPr>
          <p:cNvPr id="4" name="Slayt Numarası Yer Tutucusu 3"/>
          <p:cNvSpPr>
            <a:spLocks noGrp="1"/>
          </p:cNvSpPr>
          <p:nvPr>
            <p:ph type="sldNum" sz="quarter" idx="10"/>
          </p:nvPr>
        </p:nvSpPr>
        <p:spPr/>
        <p:txBody>
          <a:bodyPr/>
          <a:lstStyle/>
          <a:p>
            <a:fld id="{6BE969F9-95E6-4FBE-BFB5-8B1AFCF3DF56}" type="slidenum">
              <a:rPr lang="tr-TR" smtClean="0"/>
              <a:t>13</a:t>
            </a:fld>
            <a:endParaRPr lang="tr-TR"/>
          </a:p>
        </p:txBody>
      </p:sp>
    </p:spTree>
    <p:extLst>
      <p:ext uri="{BB962C8B-B14F-4D97-AF65-F5344CB8AC3E}">
        <p14:creationId xmlns:p14="http://schemas.microsoft.com/office/powerpoint/2010/main" val="3483459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40D74FEE-D6E6-4F63-B07B-05736E943F51}" type="datetimeFigureOut">
              <a:rPr lang="tr-TR" smtClean="0"/>
              <a:t>25.3.2017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01A14D9-AA1A-4C74-8134-83EB53A2B3BD}" type="slidenum">
              <a:rPr lang="tr-TR" smtClean="0"/>
              <a:t>‹#›</a:t>
            </a:fld>
            <a:endParaRPr lang="tr-TR"/>
          </a:p>
        </p:txBody>
      </p:sp>
    </p:spTree>
    <p:extLst>
      <p:ext uri="{BB962C8B-B14F-4D97-AF65-F5344CB8AC3E}">
        <p14:creationId xmlns:p14="http://schemas.microsoft.com/office/powerpoint/2010/main" val="1352740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0D74FEE-D6E6-4F63-B07B-05736E943F51}" type="datetimeFigureOut">
              <a:rPr lang="tr-TR" smtClean="0"/>
              <a:t>25.3.2017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01A14D9-AA1A-4C74-8134-83EB53A2B3BD}" type="slidenum">
              <a:rPr lang="tr-TR" smtClean="0"/>
              <a:t>‹#›</a:t>
            </a:fld>
            <a:endParaRPr lang="tr-TR"/>
          </a:p>
        </p:txBody>
      </p:sp>
    </p:spTree>
    <p:extLst>
      <p:ext uri="{BB962C8B-B14F-4D97-AF65-F5344CB8AC3E}">
        <p14:creationId xmlns:p14="http://schemas.microsoft.com/office/powerpoint/2010/main" val="2096546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0D74FEE-D6E6-4F63-B07B-05736E943F51}" type="datetimeFigureOut">
              <a:rPr lang="tr-TR" smtClean="0"/>
              <a:t>25.3.2017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01A14D9-AA1A-4C74-8134-83EB53A2B3BD}" type="slidenum">
              <a:rPr lang="tr-TR" smtClean="0"/>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065058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0D74FEE-D6E6-4F63-B07B-05736E943F51}" type="datetimeFigureOut">
              <a:rPr lang="tr-TR" smtClean="0"/>
              <a:t>25.3.2017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01A14D9-AA1A-4C74-8134-83EB53A2B3BD}" type="slidenum">
              <a:rPr lang="tr-TR" smtClean="0"/>
              <a:t>‹#›</a:t>
            </a:fld>
            <a:endParaRPr lang="tr-TR"/>
          </a:p>
        </p:txBody>
      </p:sp>
    </p:spTree>
    <p:extLst>
      <p:ext uri="{BB962C8B-B14F-4D97-AF65-F5344CB8AC3E}">
        <p14:creationId xmlns:p14="http://schemas.microsoft.com/office/powerpoint/2010/main" val="4011529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0D74FEE-D6E6-4F63-B07B-05736E943F51}" type="datetimeFigureOut">
              <a:rPr lang="tr-TR" smtClean="0"/>
              <a:t>25.3.2017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01A14D9-AA1A-4C74-8134-83EB53A2B3BD}"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2719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0D74FEE-D6E6-4F63-B07B-05736E943F51}" type="datetimeFigureOut">
              <a:rPr lang="tr-TR" smtClean="0"/>
              <a:t>25.3.2017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01A14D9-AA1A-4C74-8134-83EB53A2B3BD}" type="slidenum">
              <a:rPr lang="tr-TR" smtClean="0"/>
              <a:t>‹#›</a:t>
            </a:fld>
            <a:endParaRPr lang="tr-TR"/>
          </a:p>
        </p:txBody>
      </p:sp>
    </p:spTree>
    <p:extLst>
      <p:ext uri="{BB962C8B-B14F-4D97-AF65-F5344CB8AC3E}">
        <p14:creationId xmlns:p14="http://schemas.microsoft.com/office/powerpoint/2010/main" val="1006157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0D74FEE-D6E6-4F63-B07B-05736E943F51}" type="datetimeFigureOut">
              <a:rPr lang="tr-TR" smtClean="0"/>
              <a:t>25.3.2017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01A14D9-AA1A-4C74-8134-83EB53A2B3BD}" type="slidenum">
              <a:rPr lang="tr-TR" smtClean="0"/>
              <a:t>‹#›</a:t>
            </a:fld>
            <a:endParaRPr lang="tr-TR"/>
          </a:p>
        </p:txBody>
      </p:sp>
    </p:spTree>
    <p:extLst>
      <p:ext uri="{BB962C8B-B14F-4D97-AF65-F5344CB8AC3E}">
        <p14:creationId xmlns:p14="http://schemas.microsoft.com/office/powerpoint/2010/main" val="2836946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0D74FEE-D6E6-4F63-B07B-05736E943F51}" type="datetimeFigureOut">
              <a:rPr lang="tr-TR" smtClean="0"/>
              <a:t>25.3.2017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01A14D9-AA1A-4C74-8134-83EB53A2B3BD}" type="slidenum">
              <a:rPr lang="tr-TR" smtClean="0"/>
              <a:t>‹#›</a:t>
            </a:fld>
            <a:endParaRPr lang="tr-TR"/>
          </a:p>
        </p:txBody>
      </p:sp>
    </p:spTree>
    <p:extLst>
      <p:ext uri="{BB962C8B-B14F-4D97-AF65-F5344CB8AC3E}">
        <p14:creationId xmlns:p14="http://schemas.microsoft.com/office/powerpoint/2010/main" val="906920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0D74FEE-D6E6-4F63-B07B-05736E943F51}" type="datetimeFigureOut">
              <a:rPr lang="tr-TR" smtClean="0"/>
              <a:t>25.3.2017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01A14D9-AA1A-4C74-8134-83EB53A2B3BD}" type="slidenum">
              <a:rPr lang="tr-TR" smtClean="0"/>
              <a:t>‹#›</a:t>
            </a:fld>
            <a:endParaRPr lang="tr-TR"/>
          </a:p>
        </p:txBody>
      </p:sp>
    </p:spTree>
    <p:extLst>
      <p:ext uri="{BB962C8B-B14F-4D97-AF65-F5344CB8AC3E}">
        <p14:creationId xmlns:p14="http://schemas.microsoft.com/office/powerpoint/2010/main" val="3263813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0D74FEE-D6E6-4F63-B07B-05736E943F51}" type="datetimeFigureOut">
              <a:rPr lang="tr-TR" smtClean="0"/>
              <a:t>25.3.2017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01A14D9-AA1A-4C74-8134-83EB53A2B3BD}" type="slidenum">
              <a:rPr lang="tr-TR" smtClean="0"/>
              <a:t>‹#›</a:t>
            </a:fld>
            <a:endParaRPr lang="tr-TR"/>
          </a:p>
        </p:txBody>
      </p:sp>
    </p:spTree>
    <p:extLst>
      <p:ext uri="{BB962C8B-B14F-4D97-AF65-F5344CB8AC3E}">
        <p14:creationId xmlns:p14="http://schemas.microsoft.com/office/powerpoint/2010/main" val="3674374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0D74FEE-D6E6-4F63-B07B-05736E943F51}" type="datetimeFigureOut">
              <a:rPr lang="tr-TR" smtClean="0"/>
              <a:t>25.3.2017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01A14D9-AA1A-4C74-8134-83EB53A2B3BD}" type="slidenum">
              <a:rPr lang="tr-TR" smtClean="0"/>
              <a:t>‹#›</a:t>
            </a:fld>
            <a:endParaRPr lang="tr-TR"/>
          </a:p>
        </p:txBody>
      </p:sp>
    </p:spTree>
    <p:extLst>
      <p:ext uri="{BB962C8B-B14F-4D97-AF65-F5344CB8AC3E}">
        <p14:creationId xmlns:p14="http://schemas.microsoft.com/office/powerpoint/2010/main" val="3694252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0D74FEE-D6E6-4F63-B07B-05736E943F51}" type="datetimeFigureOut">
              <a:rPr lang="tr-TR" smtClean="0"/>
              <a:t>25.3.2017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01A14D9-AA1A-4C74-8134-83EB53A2B3BD}" type="slidenum">
              <a:rPr lang="tr-TR" smtClean="0"/>
              <a:t>‹#›</a:t>
            </a:fld>
            <a:endParaRPr lang="tr-TR"/>
          </a:p>
        </p:txBody>
      </p:sp>
    </p:spTree>
    <p:extLst>
      <p:ext uri="{BB962C8B-B14F-4D97-AF65-F5344CB8AC3E}">
        <p14:creationId xmlns:p14="http://schemas.microsoft.com/office/powerpoint/2010/main" val="2406152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40D74FEE-D6E6-4F63-B07B-05736E943F51}" type="datetimeFigureOut">
              <a:rPr lang="tr-TR" smtClean="0"/>
              <a:t>25.3.2017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01A14D9-AA1A-4C74-8134-83EB53A2B3BD}" type="slidenum">
              <a:rPr lang="tr-TR" smtClean="0"/>
              <a:t>‹#›</a:t>
            </a:fld>
            <a:endParaRPr lang="tr-TR"/>
          </a:p>
        </p:txBody>
      </p:sp>
    </p:spTree>
    <p:extLst>
      <p:ext uri="{BB962C8B-B14F-4D97-AF65-F5344CB8AC3E}">
        <p14:creationId xmlns:p14="http://schemas.microsoft.com/office/powerpoint/2010/main" val="3207865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D74FEE-D6E6-4F63-B07B-05736E943F51}" type="datetimeFigureOut">
              <a:rPr lang="tr-TR" smtClean="0"/>
              <a:t>25.3.2017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01A14D9-AA1A-4C74-8134-83EB53A2B3BD}" type="slidenum">
              <a:rPr lang="tr-TR" smtClean="0"/>
              <a:t>‹#›</a:t>
            </a:fld>
            <a:endParaRPr lang="tr-TR"/>
          </a:p>
        </p:txBody>
      </p:sp>
    </p:spTree>
    <p:extLst>
      <p:ext uri="{BB962C8B-B14F-4D97-AF65-F5344CB8AC3E}">
        <p14:creationId xmlns:p14="http://schemas.microsoft.com/office/powerpoint/2010/main" val="192846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0D74FEE-D6E6-4F63-B07B-05736E943F51}" type="datetimeFigureOut">
              <a:rPr lang="tr-TR" smtClean="0"/>
              <a:t>25.3.2017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01A14D9-AA1A-4C74-8134-83EB53A2B3BD}" type="slidenum">
              <a:rPr lang="tr-TR" smtClean="0"/>
              <a:t>‹#›</a:t>
            </a:fld>
            <a:endParaRPr lang="tr-TR"/>
          </a:p>
        </p:txBody>
      </p:sp>
    </p:spTree>
    <p:extLst>
      <p:ext uri="{BB962C8B-B14F-4D97-AF65-F5344CB8AC3E}">
        <p14:creationId xmlns:p14="http://schemas.microsoft.com/office/powerpoint/2010/main" val="1088645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0D74FEE-D6E6-4F63-B07B-05736E943F51}" type="datetimeFigureOut">
              <a:rPr lang="tr-TR" smtClean="0"/>
              <a:t>25.3.2017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01A14D9-AA1A-4C74-8134-83EB53A2B3BD}" type="slidenum">
              <a:rPr lang="tr-TR" smtClean="0"/>
              <a:t>‹#›</a:t>
            </a:fld>
            <a:endParaRPr lang="tr-TR"/>
          </a:p>
        </p:txBody>
      </p:sp>
    </p:spTree>
    <p:extLst>
      <p:ext uri="{BB962C8B-B14F-4D97-AF65-F5344CB8AC3E}">
        <p14:creationId xmlns:p14="http://schemas.microsoft.com/office/powerpoint/2010/main" val="3682366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0D74FEE-D6E6-4F63-B07B-05736E943F51}" type="datetimeFigureOut">
              <a:rPr lang="tr-TR" smtClean="0"/>
              <a:t>25.3.2017</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01A14D9-AA1A-4C74-8134-83EB53A2B3BD}" type="slidenum">
              <a:rPr lang="tr-TR" smtClean="0"/>
              <a:t>‹#›</a:t>
            </a:fld>
            <a:endParaRPr lang="tr-TR"/>
          </a:p>
        </p:txBody>
      </p:sp>
    </p:spTree>
    <p:extLst>
      <p:ext uri="{BB962C8B-B14F-4D97-AF65-F5344CB8AC3E}">
        <p14:creationId xmlns:p14="http://schemas.microsoft.com/office/powerpoint/2010/main" val="20499233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411532" y="873457"/>
            <a:ext cx="7766936" cy="3177376"/>
          </a:xfrm>
        </p:spPr>
        <p:txBody>
          <a:bodyPr/>
          <a:lstStyle/>
          <a:p>
            <a:r>
              <a:rPr lang="tr-TR" dirty="0" smtClean="0"/>
              <a:t/>
            </a:r>
            <a:br>
              <a:rPr lang="tr-TR" dirty="0" smtClean="0"/>
            </a:br>
            <a:r>
              <a:rPr lang="tr-TR" dirty="0"/>
              <a:t/>
            </a:r>
            <a:br>
              <a:rPr lang="tr-TR" dirty="0"/>
            </a:br>
            <a:r>
              <a:rPr lang="tr-TR" dirty="0"/>
              <a:t/>
            </a:r>
            <a:br>
              <a:rPr lang="tr-TR" dirty="0"/>
            </a:br>
            <a:endParaRPr lang="tr-TR" dirty="0"/>
          </a:p>
        </p:txBody>
      </p:sp>
      <p:sp>
        <p:nvSpPr>
          <p:cNvPr id="3" name="Alt Başlık 2"/>
          <p:cNvSpPr>
            <a:spLocks noGrp="1"/>
          </p:cNvSpPr>
          <p:nvPr>
            <p:ph type="subTitle" idx="1"/>
          </p:nvPr>
        </p:nvSpPr>
        <p:spPr>
          <a:xfrm>
            <a:off x="1544423" y="4337436"/>
            <a:ext cx="7766936" cy="1096899"/>
          </a:xfrm>
        </p:spPr>
        <p:txBody>
          <a:bodyPr>
            <a:normAutofit fontScale="77500" lnSpcReduction="20000"/>
          </a:bodyPr>
          <a:lstStyle/>
          <a:p>
            <a:pPr algn="l"/>
            <a:r>
              <a:rPr lang="tr-TR" sz="2800" dirty="0">
                <a:latin typeface="Arial" panose="020B0604020202020204" pitchFamily="34" charset="0"/>
                <a:cs typeface="Arial" panose="020B0604020202020204" pitchFamily="34" charset="0"/>
              </a:rPr>
              <a:t>Uz. Dr. Ülkümen </a:t>
            </a:r>
            <a:r>
              <a:rPr lang="tr-TR" sz="2800" dirty="0" smtClean="0">
                <a:latin typeface="Arial" panose="020B0604020202020204" pitchFamily="34" charset="0"/>
                <a:cs typeface="Arial" panose="020B0604020202020204" pitchFamily="34" charset="0"/>
              </a:rPr>
              <a:t>Rodoplu</a:t>
            </a:r>
          </a:p>
          <a:p>
            <a:pPr algn="l"/>
            <a:r>
              <a:rPr lang="tr-TR" sz="2800" dirty="0">
                <a:latin typeface="Arial" panose="020B0604020202020204" pitchFamily="34" charset="0"/>
                <a:cs typeface="Arial" panose="020B0604020202020204" pitchFamily="34" charset="0"/>
              </a:rPr>
              <a:t>www.ulkumenrodoplu.com</a:t>
            </a:r>
          </a:p>
          <a:p>
            <a:r>
              <a:rPr lang="tr-TR" dirty="0"/>
              <a:t>	</a:t>
            </a:r>
          </a:p>
        </p:txBody>
      </p:sp>
      <p:sp>
        <p:nvSpPr>
          <p:cNvPr id="4" name="Dikdörtgen 3"/>
          <p:cNvSpPr/>
          <p:nvPr/>
        </p:nvSpPr>
        <p:spPr>
          <a:xfrm>
            <a:off x="1411532" y="2462145"/>
            <a:ext cx="8032719" cy="1754326"/>
          </a:xfrm>
          <a:prstGeom prst="rect">
            <a:avLst/>
          </a:prstGeom>
        </p:spPr>
        <p:txBody>
          <a:bodyPr wrap="square">
            <a:spAutoFit/>
          </a:bodyPr>
          <a:lstStyle/>
          <a:p>
            <a:r>
              <a:rPr lang="tr-TR" sz="5400" dirty="0" smtClean="0">
                <a:latin typeface="Arial" panose="020B0604020202020204" pitchFamily="34" charset="0"/>
                <a:cs typeface="Arial" panose="020B0604020202020204" pitchFamily="34" charset="0"/>
              </a:rPr>
              <a:t>KÜRESEL ISINMA &amp;SAĞLIK </a:t>
            </a:r>
            <a:endParaRPr lang="tr-TR"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6385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dirty="0">
                <a:latin typeface="Arial" panose="020B0604020202020204" pitchFamily="34" charset="0"/>
                <a:cs typeface="Arial" panose="020B0604020202020204" pitchFamily="34" charset="0"/>
              </a:rPr>
              <a:t>Küresel ısınma ve insan sağlığı</a:t>
            </a:r>
          </a:p>
        </p:txBody>
      </p:sp>
      <p:sp>
        <p:nvSpPr>
          <p:cNvPr id="3" name="İçerik Yer Tutucusu 2"/>
          <p:cNvSpPr>
            <a:spLocks noGrp="1"/>
          </p:cNvSpPr>
          <p:nvPr>
            <p:ph idx="1"/>
          </p:nvPr>
        </p:nvSpPr>
        <p:spPr>
          <a:xfrm>
            <a:off x="677334" y="2160589"/>
            <a:ext cx="5327681" cy="3880773"/>
          </a:xfrm>
        </p:spPr>
        <p:txBody>
          <a:bodyPr>
            <a:normAutofit/>
          </a:bodyPr>
          <a:lstStyle/>
          <a:p>
            <a:r>
              <a:rPr lang="tr-TR" sz="2400" dirty="0">
                <a:latin typeface="Arial" panose="020B0604020202020204" pitchFamily="34" charset="0"/>
                <a:cs typeface="Arial" panose="020B0604020202020204" pitchFamily="34" charset="0"/>
              </a:rPr>
              <a:t>Hava koşulları</a:t>
            </a:r>
          </a:p>
          <a:p>
            <a:r>
              <a:rPr lang="tr-TR" sz="2400" dirty="0">
                <a:latin typeface="Arial" panose="020B0604020202020204" pitchFamily="34" charset="0"/>
                <a:cs typeface="Arial" panose="020B0604020202020204" pitchFamily="34" charset="0"/>
              </a:rPr>
              <a:t>Enfeksiyon hastalıklarının yayılması</a:t>
            </a:r>
          </a:p>
          <a:p>
            <a:r>
              <a:rPr lang="tr-TR" sz="2400" dirty="0">
                <a:latin typeface="Arial" panose="020B0604020202020204" pitchFamily="34" charset="0"/>
                <a:cs typeface="Arial" panose="020B0604020202020204" pitchFamily="34" charset="0"/>
              </a:rPr>
              <a:t>Tarım</a:t>
            </a:r>
          </a:p>
          <a:p>
            <a:r>
              <a:rPr lang="tr-TR" sz="2400" dirty="0">
                <a:latin typeface="Arial" panose="020B0604020202020204" pitchFamily="34" charset="0"/>
                <a:cs typeface="Arial" panose="020B0604020202020204" pitchFamily="34" charset="0"/>
              </a:rPr>
              <a:t>Su</a:t>
            </a:r>
          </a:p>
          <a:p>
            <a:endParaRPr lang="tr-TR" sz="2400" dirty="0">
              <a:latin typeface="Arial" panose="020B0604020202020204" pitchFamily="34" charset="0"/>
              <a:cs typeface="Arial" panose="020B0604020202020204" pitchFamily="34" charset="0"/>
            </a:endParaRPr>
          </a:p>
        </p:txBody>
      </p:sp>
      <p:pic>
        <p:nvPicPr>
          <p:cNvPr id="4" name="Resim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75668" y="2160589"/>
            <a:ext cx="4785775" cy="3590855"/>
          </a:xfrm>
          <a:prstGeom prst="rect">
            <a:avLst/>
          </a:prstGeom>
        </p:spPr>
      </p:pic>
    </p:spTree>
    <p:extLst>
      <p:ext uri="{BB962C8B-B14F-4D97-AF65-F5344CB8AC3E}">
        <p14:creationId xmlns:p14="http://schemas.microsoft.com/office/powerpoint/2010/main" val="457809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dirty="0">
                <a:latin typeface="Arial" panose="020B0604020202020204" pitchFamily="34" charset="0"/>
                <a:cs typeface="Arial" panose="020B0604020202020204" pitchFamily="34" charset="0"/>
              </a:rPr>
              <a:t>Küresel Isınma Direkt Etkileri</a:t>
            </a:r>
          </a:p>
        </p:txBody>
      </p:sp>
      <p:sp>
        <p:nvSpPr>
          <p:cNvPr id="3" name="İçerik Yer Tutucusu 2"/>
          <p:cNvSpPr>
            <a:spLocks noGrp="1"/>
          </p:cNvSpPr>
          <p:nvPr>
            <p:ph idx="1"/>
          </p:nvPr>
        </p:nvSpPr>
        <p:spPr/>
        <p:txBody>
          <a:bodyPr>
            <a:normAutofit/>
          </a:bodyPr>
          <a:lstStyle/>
          <a:p>
            <a:r>
              <a:rPr lang="tr-TR" sz="2400" dirty="0">
                <a:latin typeface="Arial" panose="020B0604020202020204" pitchFamily="34" charset="0"/>
                <a:cs typeface="Arial" panose="020B0604020202020204" pitchFamily="34" charset="0"/>
              </a:rPr>
              <a:t>Deniz seviyesinde 50 cm artış; 2010</a:t>
            </a:r>
          </a:p>
          <a:p>
            <a:r>
              <a:rPr lang="tr-TR" sz="2400" dirty="0">
                <a:latin typeface="Arial" panose="020B0604020202020204" pitchFamily="34" charset="0"/>
                <a:cs typeface="Arial" panose="020B0604020202020204" pitchFamily="34" charset="0"/>
              </a:rPr>
              <a:t>Doğal Afetler – seller.</a:t>
            </a:r>
          </a:p>
          <a:p>
            <a:r>
              <a:rPr lang="tr-TR" sz="2400" dirty="0">
                <a:latin typeface="Arial" panose="020B0604020202020204" pitchFamily="34" charset="0"/>
                <a:cs typeface="Arial" panose="020B0604020202020204" pitchFamily="34" charset="0"/>
              </a:rPr>
              <a:t>İnsan hareketleri, göçler, mülteci. </a:t>
            </a:r>
          </a:p>
          <a:p>
            <a:r>
              <a:rPr lang="tr-TR" sz="2400" dirty="0">
                <a:latin typeface="Arial" panose="020B0604020202020204" pitchFamily="34" charset="0"/>
                <a:cs typeface="Arial" panose="020B0604020202020204" pitchFamily="34" charset="0"/>
              </a:rPr>
              <a:t>Yiyecek kıtlığı.</a:t>
            </a:r>
          </a:p>
          <a:p>
            <a:r>
              <a:rPr lang="tr-TR" sz="2400" dirty="0">
                <a:latin typeface="Arial" panose="020B0604020202020204" pitchFamily="34" charset="0"/>
                <a:cs typeface="Arial" panose="020B0604020202020204" pitchFamily="34" charset="0"/>
              </a:rPr>
              <a:t>Çatışmalar, savaşlar.</a:t>
            </a:r>
          </a:p>
          <a:p>
            <a:r>
              <a:rPr lang="tr-TR" sz="2400" dirty="0">
                <a:latin typeface="Arial" panose="020B0604020202020204" pitchFamily="34" charset="0"/>
                <a:cs typeface="Arial" panose="020B0604020202020204" pitchFamily="34" charset="0"/>
              </a:rPr>
              <a:t>Sıcak hava dalgası - Yazlar daha sıcak, Kışlar daha az soğuk</a:t>
            </a:r>
          </a:p>
          <a:p>
            <a:r>
              <a:rPr lang="tr-TR" sz="2400" dirty="0">
                <a:latin typeface="Arial" panose="020B0604020202020204" pitchFamily="34" charset="0"/>
                <a:cs typeface="Arial" panose="020B0604020202020204" pitchFamily="34" charset="0"/>
              </a:rPr>
              <a:t>Daha kirli hava.</a:t>
            </a:r>
          </a:p>
          <a:p>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618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dirty="0">
                <a:latin typeface="Arial" panose="020B0604020202020204" pitchFamily="34" charset="0"/>
                <a:cs typeface="Arial" panose="020B0604020202020204" pitchFamily="34" charset="0"/>
              </a:rPr>
              <a:t>Küresel Isınma </a:t>
            </a:r>
            <a:r>
              <a:rPr lang="tr-TR" sz="4000" dirty="0" err="1">
                <a:latin typeface="Arial" panose="020B0604020202020204" pitchFamily="34" charset="0"/>
                <a:cs typeface="Arial" panose="020B0604020202020204" pitchFamily="34" charset="0"/>
              </a:rPr>
              <a:t>İndirekt</a:t>
            </a:r>
            <a:r>
              <a:rPr lang="tr-TR" sz="4000" dirty="0">
                <a:latin typeface="Arial" panose="020B0604020202020204" pitchFamily="34" charset="0"/>
                <a:cs typeface="Arial" panose="020B0604020202020204" pitchFamily="34" charset="0"/>
              </a:rPr>
              <a:t> Etkiler</a:t>
            </a:r>
          </a:p>
        </p:txBody>
      </p:sp>
      <p:sp>
        <p:nvSpPr>
          <p:cNvPr id="3" name="İçerik Yer Tutucusu 2"/>
          <p:cNvSpPr>
            <a:spLocks noGrp="1"/>
          </p:cNvSpPr>
          <p:nvPr>
            <p:ph idx="1"/>
          </p:nvPr>
        </p:nvSpPr>
        <p:spPr/>
        <p:txBody>
          <a:bodyPr>
            <a:normAutofit/>
          </a:bodyPr>
          <a:lstStyle/>
          <a:p>
            <a:r>
              <a:rPr lang="tr-TR" sz="2400" dirty="0">
                <a:latin typeface="Arial" panose="020B0604020202020204" pitchFamily="34" charset="0"/>
                <a:cs typeface="Arial" panose="020B0604020202020204" pitchFamily="34" charset="0"/>
              </a:rPr>
              <a:t>Enfeksiyon hastalıkları</a:t>
            </a:r>
          </a:p>
          <a:p>
            <a:r>
              <a:rPr lang="tr-TR" sz="2400" dirty="0" err="1">
                <a:latin typeface="Arial" panose="020B0604020202020204" pitchFamily="34" charset="0"/>
                <a:cs typeface="Arial" panose="020B0604020202020204" pitchFamily="34" charset="0"/>
              </a:rPr>
              <a:t>Paraziter</a:t>
            </a:r>
            <a:r>
              <a:rPr lang="tr-TR" sz="2400" dirty="0">
                <a:latin typeface="Arial" panose="020B0604020202020204" pitchFamily="34" charset="0"/>
                <a:cs typeface="Arial" panose="020B0604020202020204" pitchFamily="34" charset="0"/>
              </a:rPr>
              <a:t> hastalıklar</a:t>
            </a:r>
          </a:p>
          <a:p>
            <a:r>
              <a:rPr lang="tr-TR" sz="2400" dirty="0">
                <a:latin typeface="Arial" panose="020B0604020202020204" pitchFamily="34" charset="0"/>
                <a:cs typeface="Arial" panose="020B0604020202020204" pitchFamily="34" charset="0"/>
              </a:rPr>
              <a:t>Temiz su kaynaklarında azalma</a:t>
            </a:r>
          </a:p>
          <a:p>
            <a:r>
              <a:rPr lang="tr-TR" sz="2400" dirty="0">
                <a:latin typeface="Arial" panose="020B0604020202020204" pitchFamily="34" charset="0"/>
                <a:cs typeface="Arial" panose="020B0604020202020204" pitchFamily="34" charset="0"/>
              </a:rPr>
              <a:t>Salgın hastalıklar</a:t>
            </a:r>
          </a:p>
          <a:p>
            <a:r>
              <a:rPr lang="tr-TR" sz="2400" dirty="0">
                <a:latin typeface="Arial" panose="020B0604020202020204" pitchFamily="34" charset="0"/>
                <a:cs typeface="Arial" panose="020B0604020202020204" pitchFamily="34" charset="0"/>
              </a:rPr>
              <a:t>Psikolojik sorunlar</a:t>
            </a:r>
          </a:p>
          <a:p>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1985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4000" dirty="0">
                <a:latin typeface="Arial" panose="020B0604020202020204" pitchFamily="34" charset="0"/>
                <a:cs typeface="Arial" panose="020B0604020202020204" pitchFamily="34" charset="0"/>
              </a:rPr>
              <a:t>İklim değişikliğine bağlı tahmini ölüm</a:t>
            </a:r>
            <a:br>
              <a:rPr lang="tr-TR" sz="4000" dirty="0">
                <a:latin typeface="Arial" panose="020B0604020202020204" pitchFamily="34" charset="0"/>
                <a:cs typeface="Arial" panose="020B0604020202020204" pitchFamily="34" charset="0"/>
              </a:rPr>
            </a:br>
            <a:r>
              <a:rPr lang="tr-TR" sz="4000" dirty="0">
                <a:latin typeface="Arial" panose="020B0604020202020204" pitchFamily="34" charset="0"/>
                <a:cs typeface="Arial" panose="020B0604020202020204" pitchFamily="34" charset="0"/>
              </a:rPr>
              <a:t>Gelişmekte olan ülkeler</a:t>
            </a:r>
            <a:br>
              <a:rPr lang="tr-TR" sz="4000" dirty="0">
                <a:latin typeface="Arial" panose="020B0604020202020204" pitchFamily="34" charset="0"/>
                <a:cs typeface="Arial" panose="020B0604020202020204" pitchFamily="34" charset="0"/>
              </a:rPr>
            </a:br>
            <a:endParaRPr lang="tr-TR" sz="4000" dirty="0">
              <a:latin typeface="Arial" panose="020B0604020202020204" pitchFamily="34" charset="0"/>
              <a:cs typeface="Arial" panose="020B0604020202020204" pitchFamily="34" charset="0"/>
            </a:endParaRPr>
          </a:p>
        </p:txBody>
      </p:sp>
      <p:pic>
        <p:nvPicPr>
          <p:cNvPr id="4" name="İçerik Yer Tutucusu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480209" y="2160588"/>
            <a:ext cx="4991620" cy="3881437"/>
          </a:xfrm>
          <a:prstGeom prst="rect">
            <a:avLst/>
          </a:prstGeom>
        </p:spPr>
      </p:pic>
      <p:pic>
        <p:nvPicPr>
          <p:cNvPr id="9" name="Resim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58745" y="1930400"/>
            <a:ext cx="2444708" cy="2920237"/>
          </a:xfrm>
          <a:prstGeom prst="rect">
            <a:avLst/>
          </a:prstGeom>
        </p:spPr>
      </p:pic>
    </p:spTree>
    <p:extLst>
      <p:ext uri="{BB962C8B-B14F-4D97-AF65-F5344CB8AC3E}">
        <p14:creationId xmlns:p14="http://schemas.microsoft.com/office/powerpoint/2010/main" val="853792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dirty="0">
                <a:latin typeface="Arial" panose="020B0604020202020204" pitchFamily="34" charset="0"/>
                <a:cs typeface="Arial" panose="020B0604020202020204" pitchFamily="34" charset="0"/>
              </a:rPr>
              <a:t>Enfeksiyon hastalıkları</a:t>
            </a:r>
          </a:p>
        </p:txBody>
      </p:sp>
      <p:sp>
        <p:nvSpPr>
          <p:cNvPr id="3" name="İçerik Yer Tutucusu 2"/>
          <p:cNvSpPr>
            <a:spLocks noGrp="1"/>
          </p:cNvSpPr>
          <p:nvPr>
            <p:ph idx="1"/>
          </p:nvPr>
        </p:nvSpPr>
        <p:spPr/>
        <p:txBody>
          <a:bodyPr>
            <a:normAutofit/>
          </a:bodyPr>
          <a:lstStyle/>
          <a:p>
            <a:r>
              <a:rPr lang="tr-TR" sz="2400" dirty="0">
                <a:latin typeface="Arial" panose="020B0604020202020204" pitchFamily="34" charset="0"/>
                <a:cs typeface="Arial" panose="020B0604020202020204" pitchFamily="34" charset="0"/>
              </a:rPr>
              <a:t>Böcek, sinek, kene gibi farklı organizmalar</a:t>
            </a:r>
          </a:p>
          <a:p>
            <a:r>
              <a:rPr lang="tr-TR" sz="2400" dirty="0">
                <a:latin typeface="Arial" panose="020B0604020202020204" pitchFamily="34" charset="0"/>
                <a:cs typeface="Arial" panose="020B0604020202020204" pitchFamily="34" charset="0"/>
              </a:rPr>
              <a:t>Enfeksiyon taşıyan organizmalar sıcak hava koşullarında daha kolay üreyebilir.</a:t>
            </a:r>
          </a:p>
          <a:p>
            <a:r>
              <a:rPr lang="tr-TR" sz="2400" dirty="0">
                <a:latin typeface="Arial" panose="020B0604020202020204" pitchFamily="34" charset="0"/>
                <a:cs typeface="Arial" panose="020B0604020202020204" pitchFamily="34" charset="0"/>
              </a:rPr>
              <a:t>Hava sıcaklığının artmasıyla insanlara zehirli etki yapan alg ve balıklarda artış.</a:t>
            </a:r>
          </a:p>
          <a:p>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8543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dirty="0">
                <a:latin typeface="Arial" panose="020B0604020202020204" pitchFamily="34" charset="0"/>
                <a:cs typeface="Arial" panose="020B0604020202020204" pitchFamily="34" charset="0"/>
              </a:rPr>
              <a:t>Enfeksiyon hastalıkları</a:t>
            </a:r>
          </a:p>
        </p:txBody>
      </p:sp>
      <p:pic>
        <p:nvPicPr>
          <p:cNvPr id="4" name="İçerik Yer Tutucusu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147189" y="1764803"/>
            <a:ext cx="2880943" cy="3881437"/>
          </a:xfrm>
          <a:prstGeom prst="rect">
            <a:avLst/>
          </a:prstGeom>
        </p:spPr>
      </p:pic>
      <p:sp>
        <p:nvSpPr>
          <p:cNvPr id="5" name="Dikdörtgen 4"/>
          <p:cNvSpPr/>
          <p:nvPr/>
        </p:nvSpPr>
        <p:spPr>
          <a:xfrm>
            <a:off x="4150962" y="2639945"/>
            <a:ext cx="5593540" cy="1846659"/>
          </a:xfrm>
          <a:prstGeom prst="rect">
            <a:avLst/>
          </a:prstGeom>
        </p:spPr>
        <p:txBody>
          <a:bodyPr wrap="square">
            <a:spAutoFit/>
          </a:bodyPr>
          <a:lstStyle/>
          <a:p>
            <a:pPr marL="342900" indent="-342900">
              <a:buFont typeface="Arial" panose="020B0604020202020204" pitchFamily="34" charset="0"/>
              <a:buChar char="•"/>
            </a:pPr>
            <a:r>
              <a:rPr lang="tr-TR" sz="2400" dirty="0" smtClean="0">
                <a:latin typeface="Arial" panose="020B0604020202020204" pitchFamily="34" charset="0"/>
                <a:cs typeface="Arial" panose="020B0604020202020204" pitchFamily="34" charset="0"/>
              </a:rPr>
              <a:t>Sıtma bugün dünya nüfusunun %45ini etkiliyor. </a:t>
            </a:r>
          </a:p>
          <a:p>
            <a:pPr marL="342900" indent="-342900">
              <a:buFont typeface="Arial" panose="020B0604020202020204" pitchFamily="34" charset="0"/>
              <a:buChar char="•"/>
            </a:pPr>
            <a:r>
              <a:rPr lang="tr-TR" sz="2400" dirty="0" smtClean="0">
                <a:latin typeface="Arial" panose="020B0604020202020204" pitchFamily="34" charset="0"/>
                <a:cs typeface="Arial" panose="020B0604020202020204" pitchFamily="34" charset="0"/>
              </a:rPr>
              <a:t>Küresel ısınma ile bu oran % 60 ‘a çıkabilir.</a:t>
            </a:r>
          </a:p>
          <a:p>
            <a:endParaRPr lang="tr-TR" dirty="0"/>
          </a:p>
        </p:txBody>
      </p:sp>
    </p:spTree>
    <p:extLst>
      <p:ext uri="{BB962C8B-B14F-4D97-AF65-F5344CB8AC3E}">
        <p14:creationId xmlns:p14="http://schemas.microsoft.com/office/powerpoint/2010/main" val="2433179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dirty="0">
                <a:latin typeface="Arial" panose="020B0604020202020204" pitchFamily="34" charset="0"/>
                <a:cs typeface="Arial" panose="020B0604020202020204" pitchFamily="34" charset="0"/>
              </a:rPr>
              <a:t>Enfeksiyon hastalıkları</a:t>
            </a:r>
          </a:p>
        </p:txBody>
      </p:sp>
      <p:sp>
        <p:nvSpPr>
          <p:cNvPr id="3" name="İçerik Yer Tutucusu 2"/>
          <p:cNvSpPr>
            <a:spLocks noGrp="1"/>
          </p:cNvSpPr>
          <p:nvPr>
            <p:ph idx="1"/>
          </p:nvPr>
        </p:nvSpPr>
        <p:spPr>
          <a:xfrm>
            <a:off x="677334" y="2160589"/>
            <a:ext cx="4440576" cy="3880773"/>
          </a:xfrm>
        </p:spPr>
        <p:txBody>
          <a:bodyPr>
            <a:normAutofit/>
          </a:bodyPr>
          <a:lstStyle/>
          <a:p>
            <a:r>
              <a:rPr lang="tr-TR" sz="2400" dirty="0">
                <a:latin typeface="Arial" panose="020B0604020202020204" pitchFamily="34" charset="0"/>
                <a:cs typeface="Arial" panose="020B0604020202020204" pitchFamily="34" charset="0"/>
              </a:rPr>
              <a:t>Sıtma. Kan hücrelerinin hasarı, yüksek ateş,  saatler içerisinde ölüm.</a:t>
            </a:r>
          </a:p>
          <a:p>
            <a:r>
              <a:rPr lang="tr-TR" sz="2400" dirty="0" err="1">
                <a:latin typeface="Arial" panose="020B0604020202020204" pitchFamily="34" charset="0"/>
                <a:cs typeface="Arial" panose="020B0604020202020204" pitchFamily="34" charset="0"/>
              </a:rPr>
              <a:t>Viral</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ensefalit</a:t>
            </a:r>
            <a:r>
              <a:rPr lang="tr-TR" sz="2400" dirty="0">
                <a:latin typeface="Arial" panose="020B0604020202020204" pitchFamily="34" charset="0"/>
                <a:cs typeface="Arial" panose="020B0604020202020204" pitchFamily="34" charset="0"/>
              </a:rPr>
              <a:t>. Beyin ödemi ve beyin kanaması.</a:t>
            </a:r>
          </a:p>
          <a:p>
            <a:endParaRPr lang="tr-TR" sz="2400" dirty="0">
              <a:latin typeface="Arial" panose="020B0604020202020204" pitchFamily="34" charset="0"/>
              <a:cs typeface="Arial" panose="020B0604020202020204" pitchFamily="34" charset="0"/>
            </a:endParaRPr>
          </a:p>
        </p:txBody>
      </p:sp>
      <p:pic>
        <p:nvPicPr>
          <p:cNvPr id="4" name="Resim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18929" y="2160589"/>
            <a:ext cx="3956647" cy="3505504"/>
          </a:xfrm>
          <a:prstGeom prst="rect">
            <a:avLst/>
          </a:prstGeom>
        </p:spPr>
      </p:pic>
    </p:spTree>
    <p:extLst>
      <p:ext uri="{BB962C8B-B14F-4D97-AF65-F5344CB8AC3E}">
        <p14:creationId xmlns:p14="http://schemas.microsoft.com/office/powerpoint/2010/main" val="2837678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dirty="0">
                <a:latin typeface="Arial" panose="020B0604020202020204" pitchFamily="34" charset="0"/>
                <a:cs typeface="Arial" panose="020B0604020202020204" pitchFamily="34" charset="0"/>
              </a:rPr>
              <a:t>Enfeksiyon hastalıkları</a:t>
            </a:r>
          </a:p>
        </p:txBody>
      </p:sp>
      <p:sp>
        <p:nvSpPr>
          <p:cNvPr id="3" name="İçerik Yer Tutucusu 2"/>
          <p:cNvSpPr>
            <a:spLocks noGrp="1"/>
          </p:cNvSpPr>
          <p:nvPr>
            <p:ph idx="1"/>
          </p:nvPr>
        </p:nvSpPr>
        <p:spPr>
          <a:xfrm>
            <a:off x="677334" y="2160589"/>
            <a:ext cx="4863657" cy="3880773"/>
          </a:xfrm>
        </p:spPr>
        <p:txBody>
          <a:bodyPr>
            <a:normAutofit/>
          </a:bodyPr>
          <a:lstStyle/>
          <a:p>
            <a:r>
              <a:rPr lang="tr-TR" sz="2400" dirty="0" err="1">
                <a:latin typeface="Arial" panose="020B0604020202020204" pitchFamily="34" charset="0"/>
                <a:cs typeface="Arial" panose="020B0604020202020204" pitchFamily="34" charset="0"/>
              </a:rPr>
              <a:t>Leishmaniasis</a:t>
            </a:r>
            <a:r>
              <a:rPr lang="tr-TR" sz="2400" dirty="0">
                <a:latin typeface="Arial" panose="020B0604020202020204" pitchFamily="34" charset="0"/>
                <a:cs typeface="Arial" panose="020B0604020202020204" pitchFamily="34" charset="0"/>
              </a:rPr>
              <a:t> - Şark çıbanı. Lenf bezleri, dalak ve kemik iliğini etkiler. Bağışıklık sistemini baskılayarak ölüme yol açar. </a:t>
            </a:r>
          </a:p>
          <a:p>
            <a:r>
              <a:rPr lang="tr-TR" sz="2400" dirty="0" err="1">
                <a:latin typeface="Arial" panose="020B0604020202020204" pitchFamily="34" charset="0"/>
                <a:cs typeface="Arial" panose="020B0604020202020204" pitchFamily="34" charset="0"/>
              </a:rPr>
              <a:t>Lyme</a:t>
            </a:r>
            <a:r>
              <a:rPr lang="tr-TR" sz="2400" dirty="0">
                <a:latin typeface="Arial" panose="020B0604020202020204" pitchFamily="34" charset="0"/>
                <a:cs typeface="Arial" panose="020B0604020202020204" pitchFamily="34" charset="0"/>
              </a:rPr>
              <a:t> hastalığı. Kene ısırması ile </a:t>
            </a:r>
            <a:r>
              <a:rPr lang="tr-TR" sz="2400" dirty="0" err="1">
                <a:latin typeface="Arial" panose="020B0604020202020204" pitchFamily="34" charset="0"/>
                <a:cs typeface="Arial" panose="020B0604020202020204" pitchFamily="34" charset="0"/>
              </a:rPr>
              <a:t>Borrelia</a:t>
            </a:r>
            <a:r>
              <a:rPr lang="tr-TR" sz="2400" dirty="0">
                <a:latin typeface="Arial" panose="020B0604020202020204" pitchFamily="34" charset="0"/>
                <a:cs typeface="Arial" panose="020B0604020202020204" pitchFamily="34" charset="0"/>
              </a:rPr>
              <a:t>. Kalp ve sinir sistemini etkiler.</a:t>
            </a:r>
          </a:p>
          <a:p>
            <a:r>
              <a:rPr lang="tr-TR" sz="2400" dirty="0">
                <a:latin typeface="Arial" panose="020B0604020202020204" pitchFamily="34" charset="0"/>
                <a:cs typeface="Arial" panose="020B0604020202020204" pitchFamily="34" charset="0"/>
              </a:rPr>
              <a:t>KKK Ateşi. Kene ısırması. </a:t>
            </a:r>
            <a:r>
              <a:rPr lang="tr-TR" sz="2400" dirty="0" err="1">
                <a:latin typeface="Arial" panose="020B0604020202020204" pitchFamily="34" charset="0"/>
                <a:cs typeface="Arial" panose="020B0604020202020204" pitchFamily="34" charset="0"/>
              </a:rPr>
              <a:t>Nairovirus</a:t>
            </a:r>
            <a:endParaRPr lang="tr-TR" sz="2400" dirty="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p:txBody>
      </p:sp>
      <p:pic>
        <p:nvPicPr>
          <p:cNvPr id="4" name="Resim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23311" y="1492807"/>
            <a:ext cx="2956816" cy="2017951"/>
          </a:xfrm>
          <a:prstGeom prst="rect">
            <a:avLst/>
          </a:prstGeom>
        </p:spPr>
      </p:pic>
      <p:pic>
        <p:nvPicPr>
          <p:cNvPr id="5" name="Resim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46778" y="3711577"/>
            <a:ext cx="2237426" cy="2767824"/>
          </a:xfrm>
          <a:prstGeom prst="rect">
            <a:avLst/>
          </a:prstGeom>
        </p:spPr>
      </p:pic>
    </p:spTree>
    <p:extLst>
      <p:ext uri="{BB962C8B-B14F-4D97-AF65-F5344CB8AC3E}">
        <p14:creationId xmlns:p14="http://schemas.microsoft.com/office/powerpoint/2010/main" val="1701918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dirty="0">
                <a:latin typeface="Arial" panose="020B0604020202020204" pitchFamily="34" charset="0"/>
                <a:cs typeface="Arial" panose="020B0604020202020204" pitchFamily="34" charset="0"/>
              </a:rPr>
              <a:t>Enfeksiyon hastalıkları</a:t>
            </a:r>
          </a:p>
        </p:txBody>
      </p:sp>
      <p:sp>
        <p:nvSpPr>
          <p:cNvPr id="3" name="İçerik Yer Tutucusu 2"/>
          <p:cNvSpPr>
            <a:spLocks noGrp="1"/>
          </p:cNvSpPr>
          <p:nvPr>
            <p:ph idx="1"/>
          </p:nvPr>
        </p:nvSpPr>
        <p:spPr>
          <a:xfrm>
            <a:off x="677334" y="2160589"/>
            <a:ext cx="4617997" cy="3880773"/>
          </a:xfrm>
        </p:spPr>
        <p:txBody>
          <a:bodyPr>
            <a:normAutofit/>
          </a:bodyPr>
          <a:lstStyle/>
          <a:p>
            <a:r>
              <a:rPr lang="tr-TR" sz="2400" dirty="0">
                <a:latin typeface="Arial" panose="020B0604020202020204" pitchFamily="34" charset="0"/>
                <a:cs typeface="Arial" panose="020B0604020202020204" pitchFamily="34" charset="0"/>
              </a:rPr>
              <a:t>Kolera. İshal ve ölüme yol açabilecek derecede sıvı kaybı. </a:t>
            </a:r>
          </a:p>
          <a:p>
            <a:r>
              <a:rPr lang="tr-TR" sz="2400" dirty="0" err="1">
                <a:latin typeface="Arial" panose="020B0604020202020204" pitchFamily="34" charset="0"/>
                <a:cs typeface="Arial" panose="020B0604020202020204" pitchFamily="34" charset="0"/>
              </a:rPr>
              <a:t>Dengue</a:t>
            </a:r>
            <a:r>
              <a:rPr lang="tr-TR" sz="2400" dirty="0">
                <a:latin typeface="Arial" panose="020B0604020202020204" pitchFamily="34" charset="0"/>
                <a:cs typeface="Arial" panose="020B0604020202020204" pitchFamily="34" charset="0"/>
              </a:rPr>
              <a:t> ateşi. Ateşli sarı </a:t>
            </a:r>
            <a:r>
              <a:rPr lang="tr-TR" sz="2400" dirty="0" err="1">
                <a:latin typeface="Arial" panose="020B0604020202020204" pitchFamily="34" charset="0"/>
                <a:cs typeface="Arial" panose="020B0604020202020204" pitchFamily="34" charset="0"/>
              </a:rPr>
              <a:t>humma.Ateş</a:t>
            </a:r>
            <a:r>
              <a:rPr lang="tr-TR" sz="2400" dirty="0">
                <a:latin typeface="Arial" panose="020B0604020202020204" pitchFamily="34" charset="0"/>
                <a:cs typeface="Arial" panose="020B0604020202020204" pitchFamily="34" charset="0"/>
              </a:rPr>
              <a:t>, eklem ve kas ağrıları. Brezilya’da salgın.</a:t>
            </a:r>
          </a:p>
          <a:p>
            <a:endParaRPr lang="tr-TR" sz="2400" dirty="0">
              <a:latin typeface="Arial" panose="020B0604020202020204" pitchFamily="34" charset="0"/>
              <a:cs typeface="Arial" panose="020B0604020202020204" pitchFamily="34" charset="0"/>
            </a:endParaRPr>
          </a:p>
        </p:txBody>
      </p:sp>
      <p:pic>
        <p:nvPicPr>
          <p:cNvPr id="4" name="Resim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52664" y="1930400"/>
            <a:ext cx="3621338" cy="3603048"/>
          </a:xfrm>
          <a:prstGeom prst="rect">
            <a:avLst/>
          </a:prstGeom>
        </p:spPr>
      </p:pic>
    </p:spTree>
    <p:extLst>
      <p:ext uri="{BB962C8B-B14F-4D97-AF65-F5344CB8AC3E}">
        <p14:creationId xmlns:p14="http://schemas.microsoft.com/office/powerpoint/2010/main" val="4146068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dirty="0">
                <a:latin typeface="Arial" panose="020B0604020202020204" pitchFamily="34" charset="0"/>
                <a:cs typeface="Arial" panose="020B0604020202020204" pitchFamily="34" charset="0"/>
              </a:rPr>
              <a:t>Hava koşulları</a:t>
            </a:r>
          </a:p>
        </p:txBody>
      </p:sp>
      <p:sp>
        <p:nvSpPr>
          <p:cNvPr id="3" name="İçerik Yer Tutucusu 2"/>
          <p:cNvSpPr>
            <a:spLocks noGrp="1"/>
          </p:cNvSpPr>
          <p:nvPr>
            <p:ph idx="1"/>
          </p:nvPr>
        </p:nvSpPr>
        <p:spPr>
          <a:xfrm>
            <a:off x="677334" y="2160589"/>
            <a:ext cx="3048505" cy="3880773"/>
          </a:xfrm>
        </p:spPr>
        <p:txBody>
          <a:bodyPr>
            <a:normAutofit/>
          </a:bodyPr>
          <a:lstStyle/>
          <a:p>
            <a:r>
              <a:rPr lang="tr-TR" sz="2400" dirty="0">
                <a:latin typeface="Arial" panose="020B0604020202020204" pitchFamily="34" charset="0"/>
                <a:cs typeface="Arial" panose="020B0604020202020204" pitchFamily="34" charset="0"/>
              </a:rPr>
              <a:t>Sıcak çarpması </a:t>
            </a:r>
          </a:p>
          <a:p>
            <a:r>
              <a:rPr lang="tr-TR" sz="2400" dirty="0">
                <a:latin typeface="Arial" panose="020B0604020202020204" pitchFamily="34" charset="0"/>
                <a:cs typeface="Arial" panose="020B0604020202020204" pitchFamily="34" charset="0"/>
              </a:rPr>
              <a:t>Sıcak krampları</a:t>
            </a:r>
          </a:p>
          <a:p>
            <a:endParaRPr lang="tr-TR" sz="2400" dirty="0">
              <a:latin typeface="Arial" panose="020B0604020202020204" pitchFamily="34" charset="0"/>
              <a:cs typeface="Arial" panose="020B0604020202020204" pitchFamily="34" charset="0"/>
            </a:endParaRPr>
          </a:p>
        </p:txBody>
      </p:sp>
      <p:pic>
        <p:nvPicPr>
          <p:cNvPr id="4" name="Resim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31648" y="1734165"/>
            <a:ext cx="3328704" cy="3389670"/>
          </a:xfrm>
          <a:prstGeom prst="rect">
            <a:avLst/>
          </a:prstGeom>
        </p:spPr>
      </p:pic>
    </p:spTree>
    <p:extLst>
      <p:ext uri="{BB962C8B-B14F-4D97-AF65-F5344CB8AC3E}">
        <p14:creationId xmlns:p14="http://schemas.microsoft.com/office/powerpoint/2010/main" val="4020421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dirty="0">
                <a:latin typeface="Arial" panose="020B0604020202020204" pitchFamily="34" charset="0"/>
                <a:cs typeface="Arial" panose="020B0604020202020204" pitchFamily="34" charset="0"/>
              </a:rPr>
              <a:t>Plan</a:t>
            </a:r>
          </a:p>
        </p:txBody>
      </p:sp>
      <p:sp>
        <p:nvSpPr>
          <p:cNvPr id="3" name="İçerik Yer Tutucusu 2"/>
          <p:cNvSpPr>
            <a:spLocks noGrp="1"/>
          </p:cNvSpPr>
          <p:nvPr>
            <p:ph idx="1"/>
          </p:nvPr>
        </p:nvSpPr>
        <p:spPr>
          <a:xfrm>
            <a:off x="677334" y="2160589"/>
            <a:ext cx="3580767" cy="3880773"/>
          </a:xfrm>
        </p:spPr>
        <p:txBody>
          <a:bodyPr>
            <a:normAutofit/>
          </a:bodyPr>
          <a:lstStyle/>
          <a:p>
            <a:r>
              <a:rPr lang="tr-TR" sz="2400" dirty="0">
                <a:latin typeface="Arial" panose="020B0604020202020204" pitchFamily="34" charset="0"/>
                <a:cs typeface="Arial" panose="020B0604020202020204" pitchFamily="34" charset="0"/>
              </a:rPr>
              <a:t>Küresel ısınma etkileri</a:t>
            </a:r>
          </a:p>
          <a:p>
            <a:r>
              <a:rPr lang="tr-TR" sz="2400" dirty="0">
                <a:latin typeface="Arial" panose="020B0604020202020204" pitchFamily="34" charset="0"/>
                <a:cs typeface="Arial" panose="020B0604020202020204" pitchFamily="34" charset="0"/>
              </a:rPr>
              <a:t>Sağlık sorunları</a:t>
            </a:r>
          </a:p>
          <a:p>
            <a:r>
              <a:rPr lang="tr-TR" sz="2400" dirty="0">
                <a:latin typeface="Arial" panose="020B0604020202020204" pitchFamily="34" charset="0"/>
                <a:cs typeface="Arial" panose="020B0604020202020204" pitchFamily="34" charset="0"/>
              </a:rPr>
              <a:t>Olası hastalıklar</a:t>
            </a:r>
          </a:p>
          <a:p>
            <a:r>
              <a:rPr lang="tr-TR" sz="2400" dirty="0">
                <a:latin typeface="Arial" panose="020B0604020202020204" pitchFamily="34" charset="0"/>
                <a:cs typeface="Arial" panose="020B0604020202020204" pitchFamily="34" charset="0"/>
              </a:rPr>
              <a:t>Öneriler</a:t>
            </a:r>
          </a:p>
          <a:p>
            <a:r>
              <a:rPr lang="tr-TR" sz="2400" dirty="0">
                <a:latin typeface="Arial" panose="020B0604020202020204" pitchFamily="34" charset="0"/>
                <a:cs typeface="Arial" panose="020B0604020202020204" pitchFamily="34" charset="0"/>
              </a:rPr>
              <a:t>2015</a:t>
            </a:r>
          </a:p>
          <a:p>
            <a:endParaRPr lang="tr-TR" sz="2400" dirty="0">
              <a:latin typeface="Arial" panose="020B0604020202020204" pitchFamily="34" charset="0"/>
              <a:cs typeface="Arial" panose="020B0604020202020204" pitchFamily="34" charset="0"/>
            </a:endParaRPr>
          </a:p>
        </p:txBody>
      </p:sp>
      <p:pic>
        <p:nvPicPr>
          <p:cNvPr id="4" name="Resim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33415" y="2742029"/>
            <a:ext cx="1761897" cy="1810669"/>
          </a:xfrm>
          <a:prstGeom prst="rect">
            <a:avLst/>
          </a:prstGeom>
        </p:spPr>
      </p:pic>
    </p:spTree>
    <p:extLst>
      <p:ext uri="{BB962C8B-B14F-4D97-AF65-F5344CB8AC3E}">
        <p14:creationId xmlns:p14="http://schemas.microsoft.com/office/powerpoint/2010/main" val="2395776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dirty="0">
                <a:latin typeface="Arial" panose="020B0604020202020204" pitchFamily="34" charset="0"/>
                <a:cs typeface="Arial" panose="020B0604020202020204" pitchFamily="34" charset="0"/>
              </a:rPr>
              <a:t>Sıcak hava dalgası</a:t>
            </a:r>
          </a:p>
        </p:txBody>
      </p:sp>
      <p:sp>
        <p:nvSpPr>
          <p:cNvPr id="3" name="İçerik Yer Tutucusu 2"/>
          <p:cNvSpPr>
            <a:spLocks noGrp="1"/>
          </p:cNvSpPr>
          <p:nvPr>
            <p:ph idx="1"/>
          </p:nvPr>
        </p:nvSpPr>
        <p:spPr>
          <a:xfrm>
            <a:off x="677334" y="1705971"/>
            <a:ext cx="8596668" cy="4335392"/>
          </a:xfrm>
        </p:spPr>
        <p:txBody>
          <a:bodyPr/>
          <a:lstStyle/>
          <a:p>
            <a:r>
              <a:rPr lang="tr-TR" sz="2400" dirty="0">
                <a:latin typeface="Arial" panose="020B0604020202020204" pitchFamily="34" charset="0"/>
                <a:cs typeface="Arial" panose="020B0604020202020204" pitchFamily="34" charset="0"/>
              </a:rPr>
              <a:t>Sıcak çarpması</a:t>
            </a:r>
          </a:p>
          <a:p>
            <a:r>
              <a:rPr lang="tr-TR" sz="2400" dirty="0">
                <a:latin typeface="Arial" panose="020B0604020202020204" pitchFamily="34" charset="0"/>
                <a:cs typeface="Arial" panose="020B0604020202020204" pitchFamily="34" charset="0"/>
              </a:rPr>
              <a:t>65 yaş üstü, bebekler, çocuklar, hamileler</a:t>
            </a:r>
          </a:p>
          <a:p>
            <a:r>
              <a:rPr lang="tr-TR" sz="2400" dirty="0">
                <a:latin typeface="Arial" panose="020B0604020202020204" pitchFamily="34" charset="0"/>
                <a:cs typeface="Arial" panose="020B0604020202020204" pitchFamily="34" charset="0"/>
              </a:rPr>
              <a:t>Yeter ki  terleyin !</a:t>
            </a:r>
          </a:p>
          <a:p>
            <a:r>
              <a:rPr lang="tr-TR" sz="2400" dirty="0">
                <a:latin typeface="Arial" panose="020B0604020202020204" pitchFamily="34" charset="0"/>
                <a:cs typeface="Arial" panose="020B0604020202020204" pitchFamily="34" charset="0"/>
              </a:rPr>
              <a:t>Kalp, dolaşım, akciğer hastaları</a:t>
            </a:r>
          </a:p>
          <a:p>
            <a:r>
              <a:rPr lang="tr-TR" sz="2400" dirty="0">
                <a:latin typeface="Arial" panose="020B0604020202020204" pitchFamily="34" charset="0"/>
                <a:cs typeface="Arial" panose="020B0604020202020204" pitchFamily="34" charset="0"/>
              </a:rPr>
              <a:t>Cilt hastaları</a:t>
            </a:r>
          </a:p>
          <a:p>
            <a:r>
              <a:rPr lang="tr-TR" sz="2400" dirty="0">
                <a:latin typeface="Arial" panose="020B0604020202020204" pitchFamily="34" charset="0"/>
                <a:cs typeface="Arial" panose="020B0604020202020204" pitchFamily="34" charset="0"/>
              </a:rPr>
              <a:t>Yalnız yaşayanlar</a:t>
            </a:r>
          </a:p>
          <a:p>
            <a:r>
              <a:rPr lang="tr-TR" sz="2400" dirty="0">
                <a:latin typeface="Arial" panose="020B0604020202020204" pitchFamily="34" charset="0"/>
                <a:cs typeface="Arial" panose="020B0604020202020204" pitchFamily="34" charset="0"/>
              </a:rPr>
              <a:t>2003 yılında Avrupa’da &gt; 35.000 kişi öldü</a:t>
            </a:r>
          </a:p>
          <a:p>
            <a:r>
              <a:rPr lang="tr-TR" sz="2400" dirty="0">
                <a:latin typeface="Arial" panose="020B0604020202020204" pitchFamily="34" charset="0"/>
                <a:cs typeface="Arial" panose="020B0604020202020204" pitchFamily="34" charset="0"/>
              </a:rPr>
              <a:t>Hayvan dostlarımız</a:t>
            </a:r>
          </a:p>
          <a:p>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9759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dirty="0">
                <a:latin typeface="Arial" panose="020B0604020202020204" pitchFamily="34" charset="0"/>
                <a:cs typeface="Arial" panose="020B0604020202020204" pitchFamily="34" charset="0"/>
              </a:rPr>
              <a:t>Hava koşulları</a:t>
            </a:r>
          </a:p>
        </p:txBody>
      </p:sp>
      <p:sp>
        <p:nvSpPr>
          <p:cNvPr id="3" name="İçerik Yer Tutucusu 2"/>
          <p:cNvSpPr>
            <a:spLocks noGrp="1"/>
          </p:cNvSpPr>
          <p:nvPr>
            <p:ph idx="1"/>
          </p:nvPr>
        </p:nvSpPr>
        <p:spPr>
          <a:xfrm>
            <a:off x="499711" y="2160588"/>
            <a:ext cx="4358690" cy="3880773"/>
          </a:xfrm>
        </p:spPr>
        <p:txBody>
          <a:bodyPr>
            <a:normAutofit/>
          </a:bodyPr>
          <a:lstStyle/>
          <a:p>
            <a:r>
              <a:rPr lang="tr-TR" sz="2400" dirty="0">
                <a:latin typeface="Arial" panose="020B0604020202020204" pitchFamily="34" charset="0"/>
                <a:cs typeface="Arial" panose="020B0604020202020204" pitchFamily="34" charset="0"/>
              </a:rPr>
              <a:t>Fırtına, tornado, tayfun, kasırga</a:t>
            </a:r>
          </a:p>
          <a:p>
            <a:endParaRPr lang="tr-TR" sz="2400" dirty="0">
              <a:latin typeface="Arial" panose="020B0604020202020204" pitchFamily="34" charset="0"/>
              <a:cs typeface="Arial" panose="020B0604020202020204" pitchFamily="34" charset="0"/>
            </a:endParaRPr>
          </a:p>
        </p:txBody>
      </p:sp>
      <p:pic>
        <p:nvPicPr>
          <p:cNvPr id="4" name="Resim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55456" y="3316339"/>
            <a:ext cx="2578832" cy="2572735"/>
          </a:xfrm>
          <a:prstGeom prst="rect">
            <a:avLst/>
          </a:prstGeom>
        </p:spPr>
      </p:pic>
      <p:pic>
        <p:nvPicPr>
          <p:cNvPr id="5" name="Resim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60176" y="1881839"/>
            <a:ext cx="2237426" cy="2219136"/>
          </a:xfrm>
          <a:prstGeom prst="rect">
            <a:avLst/>
          </a:prstGeom>
        </p:spPr>
      </p:pic>
    </p:spTree>
    <p:extLst>
      <p:ext uri="{BB962C8B-B14F-4D97-AF65-F5344CB8AC3E}">
        <p14:creationId xmlns:p14="http://schemas.microsoft.com/office/powerpoint/2010/main" val="636377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dirty="0">
                <a:latin typeface="Arial" panose="020B0604020202020204" pitchFamily="34" charset="0"/>
                <a:cs typeface="Arial" panose="020B0604020202020204" pitchFamily="34" charset="0"/>
              </a:rPr>
              <a:t>Doğal Afetler</a:t>
            </a:r>
          </a:p>
        </p:txBody>
      </p:sp>
      <p:sp>
        <p:nvSpPr>
          <p:cNvPr id="3" name="İçerik Yer Tutucusu 2"/>
          <p:cNvSpPr>
            <a:spLocks noGrp="1"/>
          </p:cNvSpPr>
          <p:nvPr>
            <p:ph idx="1"/>
          </p:nvPr>
        </p:nvSpPr>
        <p:spPr>
          <a:xfrm>
            <a:off x="677334" y="2160589"/>
            <a:ext cx="5163908" cy="3880773"/>
          </a:xfrm>
        </p:spPr>
        <p:txBody>
          <a:bodyPr/>
          <a:lstStyle/>
          <a:p>
            <a:r>
              <a:rPr lang="tr-TR" sz="2400" dirty="0">
                <a:latin typeface="Arial" panose="020B0604020202020204" pitchFamily="34" charset="0"/>
                <a:cs typeface="Arial" panose="020B0604020202020204" pitchFamily="34" charset="0"/>
              </a:rPr>
              <a:t>Sel; 1998 de Çin’de 240 milyon kişi etkilendi</a:t>
            </a:r>
          </a:p>
          <a:p>
            <a:r>
              <a:rPr lang="tr-TR" sz="2400" dirty="0">
                <a:latin typeface="Arial" panose="020B0604020202020204" pitchFamily="34" charset="0"/>
                <a:cs typeface="Arial" panose="020B0604020202020204" pitchFamily="34" charset="0"/>
              </a:rPr>
              <a:t>Toprak kayması</a:t>
            </a:r>
          </a:p>
          <a:p>
            <a:r>
              <a:rPr lang="tr-TR" sz="2400" dirty="0">
                <a:latin typeface="Arial" panose="020B0604020202020204" pitchFamily="34" charset="0"/>
                <a:cs typeface="Arial" panose="020B0604020202020204" pitchFamily="34" charset="0"/>
              </a:rPr>
              <a:t>Yangınlar</a:t>
            </a:r>
          </a:p>
          <a:p>
            <a:endParaRPr lang="tr-TR" dirty="0"/>
          </a:p>
        </p:txBody>
      </p:sp>
      <p:pic>
        <p:nvPicPr>
          <p:cNvPr id="4" name="Resim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63309" y="2970643"/>
            <a:ext cx="4066384" cy="2554445"/>
          </a:xfrm>
          <a:prstGeom prst="rect">
            <a:avLst/>
          </a:prstGeom>
        </p:spPr>
      </p:pic>
    </p:spTree>
    <p:extLst>
      <p:ext uri="{BB962C8B-B14F-4D97-AF65-F5344CB8AC3E}">
        <p14:creationId xmlns:p14="http://schemas.microsoft.com/office/powerpoint/2010/main" val="674069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dirty="0">
                <a:latin typeface="Arial" panose="020B0604020202020204" pitchFamily="34" charset="0"/>
                <a:cs typeface="Arial" panose="020B0604020202020204" pitchFamily="34" charset="0"/>
              </a:rPr>
              <a:t>Tarım</a:t>
            </a:r>
          </a:p>
        </p:txBody>
      </p:sp>
      <p:sp>
        <p:nvSpPr>
          <p:cNvPr id="3" name="İçerik Yer Tutucusu 2"/>
          <p:cNvSpPr>
            <a:spLocks noGrp="1"/>
          </p:cNvSpPr>
          <p:nvPr>
            <p:ph idx="1"/>
          </p:nvPr>
        </p:nvSpPr>
        <p:spPr>
          <a:xfrm>
            <a:off x="677334" y="2160589"/>
            <a:ext cx="4740827" cy="3880773"/>
          </a:xfrm>
        </p:spPr>
        <p:txBody>
          <a:bodyPr>
            <a:normAutofit/>
          </a:bodyPr>
          <a:lstStyle/>
          <a:p>
            <a:r>
              <a:rPr lang="tr-TR" sz="2400" dirty="0">
                <a:latin typeface="Arial" panose="020B0604020202020204" pitchFamily="34" charset="0"/>
                <a:cs typeface="Arial" panose="020B0604020202020204" pitchFamily="34" charset="0"/>
              </a:rPr>
              <a:t>Nem artışı ve deniz seviyesinde yükselme</a:t>
            </a:r>
          </a:p>
          <a:p>
            <a:r>
              <a:rPr lang="tr-TR" sz="2400" dirty="0">
                <a:latin typeface="Arial" panose="020B0604020202020204" pitchFamily="34" charset="0"/>
                <a:cs typeface="Arial" panose="020B0604020202020204" pitchFamily="34" charset="0"/>
              </a:rPr>
              <a:t>Su kıtlığına bağlı kuraklık</a:t>
            </a:r>
          </a:p>
          <a:p>
            <a:r>
              <a:rPr lang="tr-TR" sz="2400" dirty="0">
                <a:latin typeface="Arial" panose="020B0604020202020204" pitchFamily="34" charset="0"/>
                <a:cs typeface="Arial" panose="020B0604020202020204" pitchFamily="34" charset="0"/>
              </a:rPr>
              <a:t>Açlık, kıtlık.</a:t>
            </a:r>
          </a:p>
          <a:p>
            <a:r>
              <a:rPr lang="tr-TR" sz="2400" dirty="0">
                <a:latin typeface="Arial" panose="020B0604020202020204" pitchFamily="34" charset="0"/>
                <a:cs typeface="Arial" panose="020B0604020202020204" pitchFamily="34" charset="0"/>
              </a:rPr>
              <a:t>Bugün açlık ile karşı karşıya kalan 850 </a:t>
            </a:r>
            <a:r>
              <a:rPr lang="tr-TR" sz="2400" dirty="0" err="1">
                <a:latin typeface="Arial" panose="020B0604020202020204" pitchFamily="34" charset="0"/>
                <a:cs typeface="Arial" panose="020B0604020202020204" pitchFamily="34" charset="0"/>
              </a:rPr>
              <a:t>million</a:t>
            </a:r>
            <a:r>
              <a:rPr lang="tr-TR" sz="2400" dirty="0">
                <a:latin typeface="Arial" panose="020B0604020202020204" pitchFamily="34" charset="0"/>
                <a:cs typeface="Arial" panose="020B0604020202020204" pitchFamily="34" charset="0"/>
              </a:rPr>
              <a:t> insana on yıl içerisinde 200, 2060 yılında 400 milyon insan eklenecek.</a:t>
            </a:r>
          </a:p>
          <a:p>
            <a:endParaRPr lang="tr-TR" sz="2400" dirty="0">
              <a:latin typeface="Arial" panose="020B0604020202020204" pitchFamily="34" charset="0"/>
              <a:cs typeface="Arial" panose="020B0604020202020204" pitchFamily="34" charset="0"/>
            </a:endParaRPr>
          </a:p>
        </p:txBody>
      </p:sp>
      <p:pic>
        <p:nvPicPr>
          <p:cNvPr id="4" name="Resim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20659" y="609600"/>
            <a:ext cx="1707028" cy="2377646"/>
          </a:xfrm>
          <a:prstGeom prst="rect">
            <a:avLst/>
          </a:prstGeom>
        </p:spPr>
      </p:pic>
      <p:pic>
        <p:nvPicPr>
          <p:cNvPr id="5" name="Resim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18161" y="3217435"/>
            <a:ext cx="4145639" cy="2517866"/>
          </a:xfrm>
          <a:prstGeom prst="rect">
            <a:avLst/>
          </a:prstGeom>
        </p:spPr>
      </p:pic>
    </p:spTree>
    <p:extLst>
      <p:ext uri="{BB962C8B-B14F-4D97-AF65-F5344CB8AC3E}">
        <p14:creationId xmlns:p14="http://schemas.microsoft.com/office/powerpoint/2010/main" val="531906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dirty="0">
                <a:latin typeface="Arial" panose="020B0604020202020204" pitchFamily="34" charset="0"/>
                <a:cs typeface="Arial" panose="020B0604020202020204" pitchFamily="34" charset="0"/>
              </a:rPr>
              <a:t>Yiyecek – temiz su kıtlığı</a:t>
            </a:r>
          </a:p>
        </p:txBody>
      </p:sp>
      <p:sp>
        <p:nvSpPr>
          <p:cNvPr id="3" name="İçerik Yer Tutucusu 2"/>
          <p:cNvSpPr>
            <a:spLocks noGrp="1"/>
          </p:cNvSpPr>
          <p:nvPr>
            <p:ph idx="1"/>
          </p:nvPr>
        </p:nvSpPr>
        <p:spPr>
          <a:xfrm>
            <a:off x="677334" y="2160589"/>
            <a:ext cx="3689950" cy="3880773"/>
          </a:xfrm>
        </p:spPr>
        <p:txBody>
          <a:bodyPr/>
          <a:lstStyle/>
          <a:p>
            <a:r>
              <a:rPr lang="tr-TR" sz="2400" dirty="0">
                <a:latin typeface="Arial" panose="020B0604020202020204" pitchFamily="34" charset="0"/>
                <a:cs typeface="Arial" panose="020B0604020202020204" pitchFamily="34" charset="0"/>
              </a:rPr>
              <a:t>Savaşlar – çatışmalar</a:t>
            </a:r>
          </a:p>
          <a:p>
            <a:r>
              <a:rPr lang="tr-TR" sz="2400" dirty="0">
                <a:latin typeface="Arial" panose="020B0604020202020204" pitchFamily="34" charset="0"/>
                <a:cs typeface="Arial" panose="020B0604020202020204" pitchFamily="34" charset="0"/>
              </a:rPr>
              <a:t>Göçler</a:t>
            </a:r>
          </a:p>
          <a:p>
            <a:r>
              <a:rPr lang="tr-TR" sz="2400" dirty="0">
                <a:latin typeface="Arial" panose="020B0604020202020204" pitchFamily="34" charset="0"/>
                <a:cs typeface="Arial" panose="020B0604020202020204" pitchFamily="34" charset="0"/>
              </a:rPr>
              <a:t>Mülteci sorunları</a:t>
            </a:r>
          </a:p>
          <a:p>
            <a:endParaRPr lang="tr-TR" dirty="0"/>
          </a:p>
        </p:txBody>
      </p:sp>
    </p:spTree>
    <p:extLst>
      <p:ext uri="{BB962C8B-B14F-4D97-AF65-F5344CB8AC3E}">
        <p14:creationId xmlns:p14="http://schemas.microsoft.com/office/powerpoint/2010/main" val="3754268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dirty="0">
                <a:latin typeface="Arial" panose="020B0604020202020204" pitchFamily="34" charset="0"/>
                <a:cs typeface="Arial" panose="020B0604020202020204" pitchFamily="34" charset="0"/>
              </a:rPr>
              <a:t>Su</a:t>
            </a:r>
          </a:p>
        </p:txBody>
      </p:sp>
      <p:sp>
        <p:nvSpPr>
          <p:cNvPr id="3" name="İçerik Yer Tutucusu 2"/>
          <p:cNvSpPr>
            <a:spLocks noGrp="1"/>
          </p:cNvSpPr>
          <p:nvPr>
            <p:ph idx="1"/>
          </p:nvPr>
        </p:nvSpPr>
        <p:spPr>
          <a:xfrm>
            <a:off x="677334" y="1655622"/>
            <a:ext cx="4563406" cy="3880773"/>
          </a:xfrm>
        </p:spPr>
        <p:txBody>
          <a:bodyPr>
            <a:normAutofit/>
          </a:bodyPr>
          <a:lstStyle/>
          <a:p>
            <a:r>
              <a:rPr lang="tr-TR" sz="2400" dirty="0">
                <a:latin typeface="Arial" panose="020B0604020202020204" pitchFamily="34" charset="0"/>
                <a:cs typeface="Arial" panose="020B0604020202020204" pitchFamily="34" charset="0"/>
              </a:rPr>
              <a:t>Sıcaklık ve buzulların erimesi</a:t>
            </a:r>
          </a:p>
          <a:p>
            <a:r>
              <a:rPr lang="tr-TR" sz="2400" dirty="0">
                <a:latin typeface="Arial" panose="020B0604020202020204" pitchFamily="34" charset="0"/>
                <a:cs typeface="Arial" panose="020B0604020202020204" pitchFamily="34" charset="0"/>
              </a:rPr>
              <a:t>Deniz seviyesinde yükselme. 2010 yılında  50 santimetre</a:t>
            </a:r>
          </a:p>
          <a:p>
            <a:r>
              <a:rPr lang="tr-TR" sz="2400" dirty="0">
                <a:latin typeface="Arial" panose="020B0604020202020204" pitchFamily="34" charset="0"/>
                <a:cs typeface="Arial" panose="020B0604020202020204" pitchFamily="34" charset="0"/>
              </a:rPr>
              <a:t>Altyapı hasarları</a:t>
            </a:r>
          </a:p>
          <a:p>
            <a:r>
              <a:rPr lang="tr-TR" sz="2400" dirty="0">
                <a:latin typeface="Arial" panose="020B0604020202020204" pitchFamily="34" charset="0"/>
                <a:cs typeface="Arial" panose="020B0604020202020204" pitchFamily="34" charset="0"/>
              </a:rPr>
              <a:t>Su kaynakları</a:t>
            </a:r>
          </a:p>
          <a:p>
            <a:r>
              <a:rPr lang="tr-TR" sz="2400" dirty="0">
                <a:latin typeface="Arial" panose="020B0604020202020204" pitchFamily="34" charset="0"/>
                <a:cs typeface="Arial" panose="020B0604020202020204" pitchFamily="34" charset="0"/>
              </a:rPr>
              <a:t>Su baskınları</a:t>
            </a:r>
          </a:p>
          <a:p>
            <a:r>
              <a:rPr lang="tr-TR" sz="2400" dirty="0">
                <a:latin typeface="Arial" panose="020B0604020202020204" pitchFamily="34" charset="0"/>
                <a:cs typeface="Arial" panose="020B0604020202020204" pitchFamily="34" charset="0"/>
              </a:rPr>
              <a:t>Boğulma</a:t>
            </a:r>
          </a:p>
        </p:txBody>
      </p:sp>
      <p:pic>
        <p:nvPicPr>
          <p:cNvPr id="4" name="Resim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28363" y="2750196"/>
            <a:ext cx="4145639" cy="3377477"/>
          </a:xfrm>
          <a:prstGeom prst="rect">
            <a:avLst/>
          </a:prstGeom>
        </p:spPr>
      </p:pic>
    </p:spTree>
    <p:extLst>
      <p:ext uri="{BB962C8B-B14F-4D97-AF65-F5344CB8AC3E}">
        <p14:creationId xmlns:p14="http://schemas.microsoft.com/office/powerpoint/2010/main" val="3782887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dirty="0">
                <a:latin typeface="Arial" panose="020B0604020202020204" pitchFamily="34" charset="0"/>
                <a:cs typeface="Arial" panose="020B0604020202020204" pitchFamily="34" charset="0"/>
              </a:rPr>
              <a:t>Daha kirli hava</a:t>
            </a:r>
          </a:p>
        </p:txBody>
      </p:sp>
      <p:sp>
        <p:nvSpPr>
          <p:cNvPr id="3" name="İçerik Yer Tutucusu 2"/>
          <p:cNvSpPr>
            <a:spLocks noGrp="1"/>
          </p:cNvSpPr>
          <p:nvPr>
            <p:ph idx="1"/>
          </p:nvPr>
        </p:nvSpPr>
        <p:spPr>
          <a:xfrm>
            <a:off x="677334" y="2160589"/>
            <a:ext cx="5191203" cy="3880773"/>
          </a:xfrm>
        </p:spPr>
        <p:txBody>
          <a:bodyPr>
            <a:normAutofit/>
          </a:bodyPr>
          <a:lstStyle/>
          <a:p>
            <a:r>
              <a:rPr lang="tr-TR" sz="2400" dirty="0">
                <a:latin typeface="Arial" panose="020B0604020202020204" pitchFamily="34" charset="0"/>
                <a:cs typeface="Arial" panose="020B0604020202020204" pitchFamily="34" charset="0"/>
              </a:rPr>
              <a:t>Akciğer hastalıkları.</a:t>
            </a:r>
          </a:p>
          <a:p>
            <a:r>
              <a:rPr lang="tr-TR" sz="2400" dirty="0" err="1">
                <a:latin typeface="Arial" panose="020B0604020202020204" pitchFamily="34" charset="0"/>
                <a:cs typeface="Arial" panose="020B0604020202020204" pitchFamily="34" charset="0"/>
              </a:rPr>
              <a:t>Allerjik</a:t>
            </a:r>
            <a:r>
              <a:rPr lang="tr-TR" sz="2400" dirty="0">
                <a:latin typeface="Arial" panose="020B0604020202020204" pitchFamily="34" charset="0"/>
                <a:cs typeface="Arial" panose="020B0604020202020204" pitchFamily="34" charset="0"/>
              </a:rPr>
              <a:t> hastalıklar, cilt.</a:t>
            </a:r>
          </a:p>
          <a:p>
            <a:r>
              <a:rPr lang="tr-TR" sz="2400" dirty="0">
                <a:latin typeface="Arial" panose="020B0604020202020204" pitchFamily="34" charset="0"/>
                <a:cs typeface="Arial" panose="020B0604020202020204" pitchFamily="34" charset="0"/>
              </a:rPr>
              <a:t>Yaşam kalitesinde azalma.</a:t>
            </a:r>
          </a:p>
          <a:p>
            <a:r>
              <a:rPr lang="tr-TR" sz="2400" dirty="0">
                <a:latin typeface="Arial" panose="020B0604020202020204" pitchFamily="34" charset="0"/>
                <a:cs typeface="Arial" panose="020B0604020202020204" pitchFamily="34" charset="0"/>
              </a:rPr>
              <a:t>Stres.</a:t>
            </a:r>
          </a:p>
          <a:p>
            <a:r>
              <a:rPr lang="tr-TR" sz="2400" dirty="0">
                <a:latin typeface="Arial" panose="020B0604020202020204" pitchFamily="34" charset="0"/>
                <a:cs typeface="Arial" panose="020B0604020202020204" pitchFamily="34" charset="0"/>
              </a:rPr>
              <a:t>Kalp ve damar sistemi hastalıkları.</a:t>
            </a:r>
          </a:p>
        </p:txBody>
      </p:sp>
    </p:spTree>
    <p:extLst>
      <p:ext uri="{BB962C8B-B14F-4D97-AF65-F5344CB8AC3E}">
        <p14:creationId xmlns:p14="http://schemas.microsoft.com/office/powerpoint/2010/main" val="2702454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180454"/>
            <a:ext cx="8596668" cy="1320800"/>
          </a:xfrm>
        </p:spPr>
        <p:txBody>
          <a:bodyPr>
            <a:normAutofit/>
          </a:bodyPr>
          <a:lstStyle/>
          <a:p>
            <a:r>
              <a:rPr lang="tr-TR" sz="4000" dirty="0">
                <a:latin typeface="Arial" panose="020B0604020202020204" pitchFamily="34" charset="0"/>
                <a:cs typeface="Arial" panose="020B0604020202020204" pitchFamily="34" charset="0"/>
              </a:rPr>
              <a:t>Ne yapalım ?</a:t>
            </a:r>
          </a:p>
        </p:txBody>
      </p:sp>
      <p:sp>
        <p:nvSpPr>
          <p:cNvPr id="3" name="İçerik Yer Tutucusu 2"/>
          <p:cNvSpPr>
            <a:spLocks noGrp="1"/>
          </p:cNvSpPr>
          <p:nvPr>
            <p:ph idx="1"/>
          </p:nvPr>
        </p:nvSpPr>
        <p:spPr>
          <a:xfrm>
            <a:off x="677334" y="1201003"/>
            <a:ext cx="8596668" cy="5356745"/>
          </a:xfrm>
        </p:spPr>
        <p:txBody>
          <a:bodyPr>
            <a:noAutofit/>
          </a:bodyPr>
          <a:lstStyle/>
          <a:p>
            <a:r>
              <a:rPr lang="tr-TR" sz="2400" dirty="0">
                <a:latin typeface="Arial" panose="020B0604020202020204" pitchFamily="34" charset="0"/>
                <a:cs typeface="Arial" panose="020B0604020202020204" pitchFamily="34" charset="0"/>
              </a:rPr>
              <a:t>Profesyoneller</a:t>
            </a:r>
          </a:p>
          <a:p>
            <a:pPr lvl="1"/>
            <a:r>
              <a:rPr lang="tr-TR" sz="2400" dirty="0">
                <a:latin typeface="Arial" panose="020B0604020202020204" pitchFamily="34" charset="0"/>
                <a:cs typeface="Arial" panose="020B0604020202020204" pitchFamily="34" charset="0"/>
              </a:rPr>
              <a:t>Hasta ve aile bilgilendirme-eğitim.</a:t>
            </a:r>
          </a:p>
          <a:p>
            <a:pPr lvl="1"/>
            <a:r>
              <a:rPr lang="tr-TR" sz="2400" dirty="0">
                <a:latin typeface="Arial" panose="020B0604020202020204" pitchFamily="34" charset="0"/>
                <a:cs typeface="Arial" panose="020B0604020202020204" pitchFamily="34" charset="0"/>
              </a:rPr>
              <a:t>Ayırıcı tanıda akılda tutalım.</a:t>
            </a:r>
          </a:p>
          <a:p>
            <a:pPr lvl="1"/>
            <a:r>
              <a:rPr lang="tr-TR" sz="2400" dirty="0">
                <a:latin typeface="Arial" panose="020B0604020202020204" pitchFamily="34" charset="0"/>
                <a:cs typeface="Arial" panose="020B0604020202020204" pitchFamily="34" charset="0"/>
              </a:rPr>
              <a:t>Tıp eğitimleri.</a:t>
            </a:r>
          </a:p>
          <a:p>
            <a:pPr lvl="1"/>
            <a:r>
              <a:rPr lang="tr-TR" sz="2400" dirty="0">
                <a:latin typeface="Arial" panose="020B0604020202020204" pitchFamily="34" charset="0"/>
                <a:cs typeface="Arial" panose="020B0604020202020204" pitchFamily="34" charset="0"/>
              </a:rPr>
              <a:t>Araştırma.</a:t>
            </a:r>
          </a:p>
          <a:p>
            <a:pPr lvl="1"/>
            <a:r>
              <a:rPr lang="tr-TR" sz="2400" dirty="0" smtClean="0">
                <a:latin typeface="Arial" panose="020B0604020202020204" pitchFamily="34" charset="0"/>
                <a:cs typeface="Arial" panose="020B0604020202020204" pitchFamily="34" charset="0"/>
              </a:rPr>
              <a:t>Sağlık </a:t>
            </a:r>
            <a:r>
              <a:rPr lang="tr-TR" sz="2400" dirty="0">
                <a:latin typeface="Arial" panose="020B0604020202020204" pitchFamily="34" charset="0"/>
                <a:cs typeface="Arial" panose="020B0604020202020204" pitchFamily="34" charset="0"/>
              </a:rPr>
              <a:t>sektörü.  </a:t>
            </a:r>
          </a:p>
          <a:p>
            <a:pPr lvl="1"/>
            <a:r>
              <a:rPr lang="tr-TR" sz="2400" dirty="0">
                <a:latin typeface="Arial" panose="020B0604020202020204" pitchFamily="34" charset="0"/>
                <a:cs typeface="Arial" panose="020B0604020202020204" pitchFamily="34" charset="0"/>
              </a:rPr>
              <a:t>Teknoloji.</a:t>
            </a:r>
          </a:p>
          <a:p>
            <a:pPr lvl="1"/>
            <a:r>
              <a:rPr lang="tr-TR" sz="2400" dirty="0">
                <a:latin typeface="Arial" panose="020B0604020202020204" pitchFamily="34" charset="0"/>
                <a:cs typeface="Arial" panose="020B0604020202020204" pitchFamily="34" charset="0"/>
              </a:rPr>
              <a:t>Uluslararası gelişmeler.</a:t>
            </a:r>
          </a:p>
          <a:p>
            <a:r>
              <a:rPr lang="tr-TR" sz="2400" dirty="0">
                <a:latin typeface="Arial" panose="020B0604020202020204" pitchFamily="34" charset="0"/>
                <a:cs typeface="Arial" panose="020B0604020202020204" pitchFamily="34" charset="0"/>
              </a:rPr>
              <a:t>Vatandaşlar</a:t>
            </a:r>
          </a:p>
          <a:p>
            <a:pPr lvl="1"/>
            <a:r>
              <a:rPr lang="tr-TR" sz="2400" dirty="0">
                <a:latin typeface="Arial" panose="020B0604020202020204" pitchFamily="34" charset="0"/>
                <a:cs typeface="Arial" panose="020B0604020202020204" pitchFamily="34" charset="0"/>
              </a:rPr>
              <a:t>Politik kararlarda </a:t>
            </a:r>
            <a:r>
              <a:rPr lang="tr-TR" sz="2400" dirty="0" err="1">
                <a:latin typeface="Arial" panose="020B0604020202020204" pitchFamily="34" charset="0"/>
                <a:cs typeface="Arial" panose="020B0604020202020204" pitchFamily="34" charset="0"/>
              </a:rPr>
              <a:t>yeralma</a:t>
            </a:r>
            <a:r>
              <a:rPr lang="tr-TR" sz="2400" dirty="0">
                <a:latin typeface="Arial" panose="020B0604020202020204" pitchFamily="34" charset="0"/>
                <a:cs typeface="Arial" panose="020B0604020202020204" pitchFamily="34" charset="0"/>
              </a:rPr>
              <a:t>.</a:t>
            </a:r>
          </a:p>
          <a:p>
            <a:pPr lvl="1"/>
            <a:r>
              <a:rPr lang="tr-TR" sz="2400" dirty="0">
                <a:latin typeface="Arial" panose="020B0604020202020204" pitchFamily="34" charset="0"/>
                <a:cs typeface="Arial" panose="020B0604020202020204" pitchFamily="34" charset="0"/>
              </a:rPr>
              <a:t>Toplum, aile, kişisel eylem planları, davranış………</a:t>
            </a:r>
          </a:p>
        </p:txBody>
      </p:sp>
    </p:spTree>
    <p:extLst>
      <p:ext uri="{BB962C8B-B14F-4D97-AF65-F5344CB8AC3E}">
        <p14:creationId xmlns:p14="http://schemas.microsoft.com/office/powerpoint/2010/main" val="18913800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0821" y="603629"/>
            <a:ext cx="1767993" cy="1310754"/>
          </a:xfrm>
          <a:prstGeom prst="rect">
            <a:avLst/>
          </a:prstGeom>
        </p:spPr>
      </p:pic>
      <p:sp>
        <p:nvSpPr>
          <p:cNvPr id="7" name="Dikdörtgen 6"/>
          <p:cNvSpPr/>
          <p:nvPr/>
        </p:nvSpPr>
        <p:spPr>
          <a:xfrm>
            <a:off x="520763" y="1969868"/>
            <a:ext cx="1778051" cy="461665"/>
          </a:xfrm>
          <a:prstGeom prst="rect">
            <a:avLst/>
          </a:prstGeom>
        </p:spPr>
        <p:txBody>
          <a:bodyPr wrap="none">
            <a:spAutoFit/>
          </a:bodyPr>
          <a:lstStyle/>
          <a:p>
            <a:r>
              <a:rPr lang="tr-TR" sz="2400" dirty="0" smtClean="0">
                <a:latin typeface="Arial" panose="020B0604020202020204" pitchFamily="34" charset="0"/>
                <a:cs typeface="Arial" panose="020B0604020202020204" pitchFamily="34" charset="0"/>
              </a:rPr>
              <a:t>Solar Enerji</a:t>
            </a:r>
            <a:endParaRPr lang="tr-TR" sz="2400" dirty="0">
              <a:latin typeface="Arial" panose="020B0604020202020204" pitchFamily="34" charset="0"/>
              <a:cs typeface="Arial" panose="020B0604020202020204" pitchFamily="34" charset="0"/>
            </a:endParaRPr>
          </a:p>
        </p:txBody>
      </p:sp>
      <p:pic>
        <p:nvPicPr>
          <p:cNvPr id="8" name="Resim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93885" y="1638542"/>
            <a:ext cx="2109399" cy="1493649"/>
          </a:xfrm>
          <a:prstGeom prst="rect">
            <a:avLst/>
          </a:prstGeom>
        </p:spPr>
      </p:pic>
      <p:sp>
        <p:nvSpPr>
          <p:cNvPr id="9" name="Dikdörtgen 8"/>
          <p:cNvSpPr/>
          <p:nvPr/>
        </p:nvSpPr>
        <p:spPr>
          <a:xfrm>
            <a:off x="2631772" y="3222501"/>
            <a:ext cx="2154757" cy="461665"/>
          </a:xfrm>
          <a:prstGeom prst="rect">
            <a:avLst/>
          </a:prstGeom>
        </p:spPr>
        <p:txBody>
          <a:bodyPr wrap="none">
            <a:spAutoFit/>
          </a:bodyPr>
          <a:lstStyle/>
          <a:p>
            <a:r>
              <a:rPr lang="tr-TR" sz="2400" dirty="0" smtClean="0">
                <a:latin typeface="Arial" panose="020B0604020202020204" pitchFamily="34" charset="0"/>
                <a:cs typeface="Arial" panose="020B0604020202020204" pitchFamily="34" charset="0"/>
              </a:rPr>
              <a:t>Güneş enerjisi</a:t>
            </a:r>
            <a:endParaRPr lang="tr-TR" sz="2400" dirty="0">
              <a:latin typeface="Arial" panose="020B0604020202020204" pitchFamily="34" charset="0"/>
              <a:cs typeface="Arial" panose="020B0604020202020204" pitchFamily="34" charset="0"/>
            </a:endParaRPr>
          </a:p>
        </p:txBody>
      </p:sp>
      <p:pic>
        <p:nvPicPr>
          <p:cNvPr id="10" name="Resim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00051" y="2200701"/>
            <a:ext cx="1664352" cy="1664352"/>
          </a:xfrm>
          <a:prstGeom prst="rect">
            <a:avLst/>
          </a:prstGeom>
        </p:spPr>
      </p:pic>
      <p:pic>
        <p:nvPicPr>
          <p:cNvPr id="11" name="Resim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61170" y="3453334"/>
            <a:ext cx="2066723" cy="1420491"/>
          </a:xfrm>
          <a:prstGeom prst="rect">
            <a:avLst/>
          </a:prstGeom>
        </p:spPr>
      </p:pic>
      <p:sp>
        <p:nvSpPr>
          <p:cNvPr id="12" name="Dikdörtgen 11"/>
          <p:cNvSpPr/>
          <p:nvPr/>
        </p:nvSpPr>
        <p:spPr>
          <a:xfrm>
            <a:off x="5249187" y="3932746"/>
            <a:ext cx="1366080" cy="461665"/>
          </a:xfrm>
          <a:prstGeom prst="rect">
            <a:avLst/>
          </a:prstGeom>
        </p:spPr>
        <p:txBody>
          <a:bodyPr wrap="none">
            <a:spAutoFit/>
          </a:bodyPr>
          <a:lstStyle/>
          <a:p>
            <a:r>
              <a:rPr lang="tr-TR" sz="2400" dirty="0" err="1" smtClean="0">
                <a:latin typeface="Arial" panose="020B0604020202020204" pitchFamily="34" charset="0"/>
                <a:cs typeface="Arial" panose="020B0604020202020204" pitchFamily="34" charset="0"/>
              </a:rPr>
              <a:t>Biomass</a:t>
            </a:r>
            <a:endParaRPr lang="tr-TR" sz="2400" dirty="0">
              <a:latin typeface="Arial" panose="020B0604020202020204" pitchFamily="34" charset="0"/>
              <a:cs typeface="Arial" panose="020B0604020202020204" pitchFamily="34" charset="0"/>
            </a:endParaRPr>
          </a:p>
        </p:txBody>
      </p:sp>
      <p:sp>
        <p:nvSpPr>
          <p:cNvPr id="13" name="Dikdörtgen 12"/>
          <p:cNvSpPr/>
          <p:nvPr/>
        </p:nvSpPr>
        <p:spPr>
          <a:xfrm>
            <a:off x="7325731" y="4977600"/>
            <a:ext cx="1537600" cy="461665"/>
          </a:xfrm>
          <a:prstGeom prst="rect">
            <a:avLst/>
          </a:prstGeom>
        </p:spPr>
        <p:txBody>
          <a:bodyPr wrap="none">
            <a:spAutoFit/>
          </a:bodyPr>
          <a:lstStyle/>
          <a:p>
            <a:r>
              <a:rPr lang="tr-TR" sz="2400" dirty="0" smtClean="0">
                <a:latin typeface="Arial" panose="020B0604020202020204" pitchFamily="34" charset="0"/>
                <a:cs typeface="Arial" panose="020B0604020202020204" pitchFamily="34" charset="0"/>
              </a:rPr>
              <a:t>Jeotermal</a:t>
            </a:r>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53457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404884"/>
            <a:ext cx="8596668" cy="1320800"/>
          </a:xfrm>
        </p:spPr>
        <p:txBody>
          <a:bodyPr>
            <a:noAutofit/>
          </a:bodyPr>
          <a:lstStyle/>
          <a:p>
            <a:r>
              <a:rPr lang="tr-TR" sz="4000" dirty="0" smtClean="0">
                <a:latin typeface="Arial" panose="020B0604020202020204" pitchFamily="34" charset="0"/>
                <a:cs typeface="Arial" panose="020B0604020202020204" pitchFamily="34" charset="0"/>
              </a:rPr>
              <a:t>2015 </a:t>
            </a:r>
            <a:r>
              <a:rPr lang="tr-TR" sz="4000" dirty="0">
                <a:latin typeface="Arial" panose="020B0604020202020204" pitchFamily="34" charset="0"/>
                <a:cs typeface="Arial" panose="020B0604020202020204" pitchFamily="34" charset="0"/>
              </a:rPr>
              <a:t>yılında… </a:t>
            </a:r>
            <a:br>
              <a:rPr lang="tr-TR" sz="4000" dirty="0">
                <a:latin typeface="Arial" panose="020B0604020202020204" pitchFamily="34" charset="0"/>
                <a:cs typeface="Arial" panose="020B0604020202020204" pitchFamily="34" charset="0"/>
              </a:rPr>
            </a:br>
            <a:endParaRPr lang="tr-TR" sz="4000"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677334" y="1725684"/>
            <a:ext cx="8596668" cy="3880773"/>
          </a:xfrm>
        </p:spPr>
        <p:txBody>
          <a:bodyPr>
            <a:normAutofit/>
          </a:bodyPr>
          <a:lstStyle/>
          <a:p>
            <a:r>
              <a:rPr lang="tr-TR" sz="2400" dirty="0">
                <a:latin typeface="Arial" panose="020B0604020202020204" pitchFamily="34" charset="0"/>
                <a:cs typeface="Arial" panose="020B0604020202020204" pitchFamily="34" charset="0"/>
              </a:rPr>
              <a:t>Beklenen yaşam süresi</a:t>
            </a:r>
          </a:p>
          <a:p>
            <a:r>
              <a:rPr lang="tr-TR" sz="2400" dirty="0" err="1">
                <a:latin typeface="Arial" panose="020B0604020202020204" pitchFamily="34" charset="0"/>
                <a:cs typeface="Arial" panose="020B0604020202020204" pitchFamily="34" charset="0"/>
              </a:rPr>
              <a:t>Geriatrik</a:t>
            </a:r>
            <a:r>
              <a:rPr lang="tr-TR" sz="2400" dirty="0">
                <a:latin typeface="Arial" panose="020B0604020202020204" pitchFamily="34" charset="0"/>
                <a:cs typeface="Arial" panose="020B0604020202020204" pitchFamily="34" charset="0"/>
              </a:rPr>
              <a:t> hasta grubu</a:t>
            </a:r>
          </a:p>
          <a:p>
            <a:r>
              <a:rPr lang="tr-TR" sz="2400" dirty="0">
                <a:latin typeface="Arial" panose="020B0604020202020204" pitchFamily="34" charset="0"/>
                <a:cs typeface="Arial" panose="020B0604020202020204" pitchFamily="34" charset="0"/>
              </a:rPr>
              <a:t>Kanser</a:t>
            </a:r>
          </a:p>
          <a:p>
            <a:r>
              <a:rPr lang="tr-TR" sz="2400" dirty="0">
                <a:latin typeface="Arial" panose="020B0604020202020204" pitchFamily="34" charset="0"/>
                <a:cs typeface="Arial" panose="020B0604020202020204" pitchFamily="34" charset="0"/>
              </a:rPr>
              <a:t>Kan basıncı</a:t>
            </a:r>
          </a:p>
          <a:p>
            <a:r>
              <a:rPr lang="tr-TR" sz="2400" dirty="0">
                <a:latin typeface="Arial" panose="020B0604020202020204" pitchFamily="34" charset="0"/>
                <a:cs typeface="Arial" panose="020B0604020202020204" pitchFamily="34" charset="0"/>
              </a:rPr>
              <a:t>Psikolojik sorunlar</a:t>
            </a:r>
          </a:p>
          <a:p>
            <a:r>
              <a:rPr lang="tr-TR" sz="2400" dirty="0">
                <a:latin typeface="Arial" panose="020B0604020202020204" pitchFamily="34" charset="0"/>
                <a:cs typeface="Arial" panose="020B0604020202020204" pitchFamily="34" charset="0"/>
              </a:rPr>
              <a:t>Küçük, çekirdek aile</a:t>
            </a:r>
          </a:p>
          <a:p>
            <a:r>
              <a:rPr lang="tr-TR" sz="2400" dirty="0">
                <a:latin typeface="Arial" panose="020B0604020202020204" pitchFamily="34" charset="0"/>
                <a:cs typeface="Arial" panose="020B0604020202020204" pitchFamily="34" charset="0"/>
              </a:rPr>
              <a:t>Teknolojik gelişme </a:t>
            </a:r>
            <a:r>
              <a:rPr lang="tr-TR" sz="2400" dirty="0" err="1">
                <a:latin typeface="Arial" panose="020B0604020202020204" pitchFamily="34" charset="0"/>
                <a:cs typeface="Arial" panose="020B0604020202020204" pitchFamily="34" charset="0"/>
              </a:rPr>
              <a:t>vs</a:t>
            </a:r>
            <a:r>
              <a:rPr lang="tr-TR" sz="2400" dirty="0">
                <a:latin typeface="Arial" panose="020B0604020202020204" pitchFamily="34" charset="0"/>
                <a:cs typeface="Arial" panose="020B0604020202020204" pitchFamily="34" charset="0"/>
              </a:rPr>
              <a:t> doktor – hasta ilişkisi</a:t>
            </a:r>
          </a:p>
          <a:p>
            <a:endParaRPr lang="tr-TR" sz="2400" dirty="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7058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dirty="0">
                <a:latin typeface="Arial" panose="020B0604020202020204" pitchFamily="34" charset="0"/>
                <a:cs typeface="Arial" panose="020B0604020202020204" pitchFamily="34" charset="0"/>
              </a:rPr>
              <a:t>Küresel Isınma Nedir ?</a:t>
            </a:r>
          </a:p>
        </p:txBody>
      </p:sp>
      <p:sp>
        <p:nvSpPr>
          <p:cNvPr id="3" name="İçerik Yer Tutucusu 2"/>
          <p:cNvSpPr>
            <a:spLocks noGrp="1"/>
          </p:cNvSpPr>
          <p:nvPr>
            <p:ph idx="1"/>
          </p:nvPr>
        </p:nvSpPr>
        <p:spPr>
          <a:xfrm>
            <a:off x="677334" y="2160589"/>
            <a:ext cx="4686236" cy="3880773"/>
          </a:xfrm>
        </p:spPr>
        <p:txBody>
          <a:bodyPr>
            <a:normAutofit/>
          </a:bodyPr>
          <a:lstStyle/>
          <a:p>
            <a:r>
              <a:rPr lang="tr-TR" sz="2400" dirty="0" smtClean="0">
                <a:latin typeface="Arial" panose="020B0604020202020204" pitchFamily="34" charset="0"/>
                <a:cs typeface="Arial" panose="020B0604020202020204" pitchFamily="34" charset="0"/>
              </a:rPr>
              <a:t>Dünya </a:t>
            </a:r>
            <a:r>
              <a:rPr lang="tr-TR" sz="2400" dirty="0">
                <a:latin typeface="Arial" panose="020B0604020202020204" pitchFamily="34" charset="0"/>
                <a:cs typeface="Arial" panose="020B0604020202020204" pitchFamily="34" charset="0"/>
              </a:rPr>
              <a:t>ortalama sıcaklığında artma </a:t>
            </a:r>
            <a:endParaRPr lang="tr-TR" sz="2400" dirty="0" smtClean="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Güncel</a:t>
            </a:r>
          </a:p>
          <a:p>
            <a:r>
              <a:rPr lang="tr-TR" sz="2400" dirty="0">
                <a:latin typeface="Arial" panose="020B0604020202020204" pitchFamily="34" charset="0"/>
                <a:cs typeface="Arial" panose="020B0604020202020204" pitchFamily="34" charset="0"/>
              </a:rPr>
              <a:t>Bilim adamları tarih boyunca tartıştı</a:t>
            </a:r>
          </a:p>
          <a:p>
            <a:endParaRPr lang="tr-TR" sz="2400" dirty="0">
              <a:latin typeface="Arial" panose="020B0604020202020204" pitchFamily="34" charset="0"/>
              <a:cs typeface="Arial" panose="020B0604020202020204" pitchFamily="34" charset="0"/>
            </a:endParaRPr>
          </a:p>
        </p:txBody>
      </p:sp>
      <p:pic>
        <p:nvPicPr>
          <p:cNvPr id="4" name="Resim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50209" y="2160589"/>
            <a:ext cx="3523793" cy="3371380"/>
          </a:xfrm>
          <a:prstGeom prst="rect">
            <a:avLst/>
          </a:prstGeom>
        </p:spPr>
      </p:pic>
    </p:spTree>
    <p:extLst>
      <p:ext uri="{BB962C8B-B14F-4D97-AF65-F5344CB8AC3E}">
        <p14:creationId xmlns:p14="http://schemas.microsoft.com/office/powerpoint/2010/main" val="3141470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dirty="0">
                <a:latin typeface="Arial" panose="020B0604020202020204" pitchFamily="34" charset="0"/>
                <a:cs typeface="Arial" panose="020B0604020202020204" pitchFamily="34" charset="0"/>
              </a:rPr>
              <a:t>2015 yılında… </a:t>
            </a:r>
          </a:p>
        </p:txBody>
      </p:sp>
      <p:pic>
        <p:nvPicPr>
          <p:cNvPr id="4" name="İçerik Yer Tutucusu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171095" y="1930400"/>
            <a:ext cx="3609145" cy="3615241"/>
          </a:xfrm>
          <a:prstGeom prst="rect">
            <a:avLst/>
          </a:prstGeom>
        </p:spPr>
      </p:pic>
    </p:spTree>
    <p:extLst>
      <p:ext uri="{BB962C8B-B14F-4D97-AF65-F5344CB8AC3E}">
        <p14:creationId xmlns:p14="http://schemas.microsoft.com/office/powerpoint/2010/main" val="34611395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dirty="0">
                <a:latin typeface="Arial" panose="020B0604020202020204" pitchFamily="34" charset="0"/>
                <a:cs typeface="Arial" panose="020B0604020202020204" pitchFamily="34" charset="0"/>
              </a:rPr>
              <a:t>Tekrar</a:t>
            </a:r>
          </a:p>
        </p:txBody>
      </p:sp>
      <p:sp>
        <p:nvSpPr>
          <p:cNvPr id="3" name="İçerik Yer Tutucusu 2"/>
          <p:cNvSpPr>
            <a:spLocks noGrp="1"/>
          </p:cNvSpPr>
          <p:nvPr>
            <p:ph idx="1"/>
          </p:nvPr>
        </p:nvSpPr>
        <p:spPr/>
        <p:txBody>
          <a:bodyPr>
            <a:normAutofit/>
          </a:bodyPr>
          <a:lstStyle/>
          <a:p>
            <a:pPr algn="ctr"/>
            <a:r>
              <a:rPr lang="tr-TR" sz="2400" dirty="0">
                <a:latin typeface="Arial" panose="020B0604020202020204" pitchFamily="34" charset="0"/>
                <a:cs typeface="Arial" panose="020B0604020202020204" pitchFamily="34" charset="0"/>
              </a:rPr>
              <a:t>Küresel ısınmaya neler neden olur?</a:t>
            </a:r>
          </a:p>
          <a:p>
            <a:pPr algn="ctr"/>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3497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dirty="0">
                <a:latin typeface="Arial" panose="020B0604020202020204" pitchFamily="34" charset="0"/>
                <a:cs typeface="Arial" panose="020B0604020202020204" pitchFamily="34" charset="0"/>
              </a:rPr>
              <a:t>Tekrar</a:t>
            </a:r>
          </a:p>
        </p:txBody>
      </p:sp>
      <p:sp>
        <p:nvSpPr>
          <p:cNvPr id="3" name="İçerik Yer Tutucusu 2"/>
          <p:cNvSpPr>
            <a:spLocks noGrp="1"/>
          </p:cNvSpPr>
          <p:nvPr>
            <p:ph idx="1"/>
          </p:nvPr>
        </p:nvSpPr>
        <p:spPr/>
        <p:txBody>
          <a:bodyPr>
            <a:normAutofit/>
          </a:bodyPr>
          <a:lstStyle/>
          <a:p>
            <a:pPr algn="ctr"/>
            <a:r>
              <a:rPr lang="tr-TR" sz="2400" dirty="0">
                <a:latin typeface="Arial" panose="020B0604020202020204" pitchFamily="34" charset="0"/>
                <a:cs typeface="Arial" panose="020B0604020202020204" pitchFamily="34" charset="0"/>
              </a:rPr>
              <a:t>Küresel ısınma nedeniyle artan önemli  iki enfeksiyon hastalığı nedir?</a:t>
            </a:r>
          </a:p>
          <a:p>
            <a:pPr algn="ctr"/>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6623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dirty="0">
                <a:latin typeface="Arial" panose="020B0604020202020204" pitchFamily="34" charset="0"/>
                <a:cs typeface="Arial" panose="020B0604020202020204" pitchFamily="34" charset="0"/>
              </a:rPr>
              <a:t>Neden ?</a:t>
            </a:r>
          </a:p>
        </p:txBody>
      </p:sp>
      <p:sp>
        <p:nvSpPr>
          <p:cNvPr id="3" name="İçerik Yer Tutucusu 2"/>
          <p:cNvSpPr>
            <a:spLocks noGrp="1"/>
          </p:cNvSpPr>
          <p:nvPr>
            <p:ph idx="1"/>
          </p:nvPr>
        </p:nvSpPr>
        <p:spPr>
          <a:xfrm>
            <a:off x="677334" y="2160589"/>
            <a:ext cx="3157687" cy="3880773"/>
          </a:xfrm>
        </p:spPr>
        <p:txBody>
          <a:bodyPr>
            <a:normAutofit/>
          </a:bodyPr>
          <a:lstStyle/>
          <a:p>
            <a:r>
              <a:rPr lang="tr-TR" sz="2400" dirty="0">
                <a:latin typeface="Arial" panose="020B0604020202020204" pitchFamily="34" charset="0"/>
                <a:cs typeface="Arial" panose="020B0604020202020204" pitchFamily="34" charset="0"/>
              </a:rPr>
              <a:t>Sera gazları</a:t>
            </a:r>
            <a:r>
              <a:rPr lang="tr-TR" sz="2400" dirty="0" smtClean="0">
                <a:latin typeface="Arial" panose="020B0604020202020204" pitchFamily="34" charset="0"/>
                <a:cs typeface="Arial" panose="020B0604020202020204" pitchFamily="34" charset="0"/>
              </a:rPr>
              <a:t>:</a:t>
            </a:r>
          </a:p>
          <a:p>
            <a:pPr marL="0" indent="0">
              <a:buNone/>
            </a:pPr>
            <a:r>
              <a:rPr lang="tr-TR" sz="2400" dirty="0" smtClean="0">
                <a:latin typeface="Arial" panose="020B0604020202020204" pitchFamily="34" charset="0"/>
                <a:cs typeface="Arial" panose="020B0604020202020204" pitchFamily="34" charset="0"/>
              </a:rPr>
              <a:t>	CO2</a:t>
            </a:r>
          </a:p>
          <a:p>
            <a:pPr marL="0" indent="0">
              <a:buNone/>
            </a:pP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methane</a:t>
            </a:r>
            <a:endParaRPr lang="tr-TR" sz="2400" dirty="0">
              <a:latin typeface="Arial" panose="020B0604020202020204" pitchFamily="34" charset="0"/>
              <a:cs typeface="Arial" panose="020B0604020202020204" pitchFamily="34" charset="0"/>
            </a:endParaRPr>
          </a:p>
          <a:p>
            <a:pPr marL="0" indent="0">
              <a:buNone/>
            </a:pP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nitrous</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oxide</a:t>
            </a:r>
            <a:endParaRPr lang="tr-TR" sz="2400" dirty="0">
              <a:latin typeface="Arial" panose="020B0604020202020204" pitchFamily="34" charset="0"/>
              <a:cs typeface="Arial" panose="020B0604020202020204" pitchFamily="34" charset="0"/>
            </a:endParaRPr>
          </a:p>
          <a:p>
            <a:pPr marL="0" indent="0">
              <a:buNone/>
            </a:pPr>
            <a:endParaRPr lang="tr-TR" sz="2400" dirty="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p:txBody>
      </p:sp>
      <p:pic>
        <p:nvPicPr>
          <p:cNvPr id="4" name="Resim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27979" y="1673543"/>
            <a:ext cx="3645724" cy="3974937"/>
          </a:xfrm>
          <a:prstGeom prst="rect">
            <a:avLst/>
          </a:prstGeom>
        </p:spPr>
      </p:pic>
    </p:spTree>
    <p:extLst>
      <p:ext uri="{BB962C8B-B14F-4D97-AF65-F5344CB8AC3E}">
        <p14:creationId xmlns:p14="http://schemas.microsoft.com/office/powerpoint/2010/main" val="1092589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dirty="0">
                <a:latin typeface="Arial" panose="020B0604020202020204" pitchFamily="34" charset="0"/>
                <a:cs typeface="Arial" panose="020B0604020202020204" pitchFamily="34" charset="0"/>
              </a:rPr>
              <a:t>Neden ?</a:t>
            </a:r>
          </a:p>
        </p:txBody>
      </p:sp>
      <p:sp>
        <p:nvSpPr>
          <p:cNvPr id="3" name="İçerik Yer Tutucusu 2"/>
          <p:cNvSpPr>
            <a:spLocks noGrp="1"/>
          </p:cNvSpPr>
          <p:nvPr>
            <p:ph idx="1"/>
          </p:nvPr>
        </p:nvSpPr>
        <p:spPr>
          <a:xfrm>
            <a:off x="677334" y="2160589"/>
            <a:ext cx="3894666" cy="3880773"/>
          </a:xfrm>
        </p:spPr>
        <p:txBody>
          <a:bodyPr/>
          <a:lstStyle/>
          <a:p>
            <a:pPr marL="0" indent="0">
              <a:buNone/>
            </a:pPr>
            <a:r>
              <a:rPr lang="tr-TR" sz="2400" dirty="0">
                <a:latin typeface="Arial" panose="020B0604020202020204" pitchFamily="34" charset="0"/>
                <a:cs typeface="Arial" panose="020B0604020202020204" pitchFamily="34" charset="0"/>
              </a:rPr>
              <a:t>Doğal :</a:t>
            </a:r>
          </a:p>
          <a:p>
            <a:r>
              <a:rPr lang="tr-TR" sz="2400" dirty="0">
                <a:latin typeface="Arial" panose="020B0604020202020204" pitchFamily="34" charset="0"/>
                <a:cs typeface="Arial" panose="020B0604020202020204" pitchFamily="34" charset="0"/>
              </a:rPr>
              <a:t>Güneş enerjisinde artma </a:t>
            </a:r>
            <a:endParaRPr lang="tr-TR" sz="2400" dirty="0" smtClean="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Volkanik aktiviteler</a:t>
            </a:r>
          </a:p>
          <a:p>
            <a:r>
              <a:rPr lang="tr-TR" sz="2400" dirty="0">
                <a:latin typeface="Arial" panose="020B0604020202020204" pitchFamily="34" charset="0"/>
                <a:cs typeface="Arial" panose="020B0604020202020204" pitchFamily="34" charset="0"/>
              </a:rPr>
              <a:t>Su buharı</a:t>
            </a:r>
          </a:p>
          <a:p>
            <a:endParaRPr lang="tr-TR" dirty="0"/>
          </a:p>
        </p:txBody>
      </p:sp>
      <p:pic>
        <p:nvPicPr>
          <p:cNvPr id="4" name="Resim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81719" y="1270000"/>
            <a:ext cx="3548180" cy="4676037"/>
          </a:xfrm>
          <a:prstGeom prst="rect">
            <a:avLst/>
          </a:prstGeom>
        </p:spPr>
      </p:pic>
    </p:spTree>
    <p:extLst>
      <p:ext uri="{BB962C8B-B14F-4D97-AF65-F5344CB8AC3E}">
        <p14:creationId xmlns:p14="http://schemas.microsoft.com/office/powerpoint/2010/main" val="1717276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dirty="0">
                <a:latin typeface="Arial" panose="020B0604020202020204" pitchFamily="34" charset="0"/>
                <a:cs typeface="Arial" panose="020B0604020202020204" pitchFamily="34" charset="0"/>
              </a:rPr>
              <a:t>Kim sorumlu ?</a:t>
            </a:r>
          </a:p>
        </p:txBody>
      </p:sp>
      <p:sp>
        <p:nvSpPr>
          <p:cNvPr id="3" name="İçerik Yer Tutucusu 2"/>
          <p:cNvSpPr>
            <a:spLocks noGrp="1"/>
          </p:cNvSpPr>
          <p:nvPr>
            <p:ph idx="1"/>
          </p:nvPr>
        </p:nvSpPr>
        <p:spPr>
          <a:xfrm>
            <a:off x="677334" y="2160589"/>
            <a:ext cx="4372338" cy="3880773"/>
          </a:xfrm>
        </p:spPr>
        <p:txBody>
          <a:bodyPr>
            <a:normAutofit/>
          </a:bodyPr>
          <a:lstStyle/>
          <a:p>
            <a:pPr marL="0" indent="0">
              <a:buNone/>
            </a:pPr>
            <a:r>
              <a:rPr lang="sv-SE" sz="2400" dirty="0">
                <a:latin typeface="Arial" panose="020B0604020202020204" pitchFamily="34" charset="0"/>
                <a:cs typeface="Arial" panose="020B0604020202020204" pitchFamily="34" charset="0"/>
              </a:rPr>
              <a:t>Fosil yakıt kullanımı ana neden</a:t>
            </a:r>
          </a:p>
          <a:p>
            <a:r>
              <a:rPr lang="tr-TR" sz="2400" dirty="0">
                <a:latin typeface="Arial" panose="020B0604020202020204" pitchFamily="34" charset="0"/>
                <a:cs typeface="Arial" panose="020B0604020202020204" pitchFamily="34" charset="0"/>
              </a:rPr>
              <a:t>ABD sera gazı lideri</a:t>
            </a:r>
          </a:p>
          <a:p>
            <a:r>
              <a:rPr lang="tr-TR" sz="2400" dirty="0">
                <a:latin typeface="Arial" panose="020B0604020202020204" pitchFamily="34" charset="0"/>
                <a:cs typeface="Arial" panose="020B0604020202020204" pitchFamily="34" charset="0"/>
              </a:rPr>
              <a:t>İnsan faktörü atmosfer yapısını değiştiren en önemli etken</a:t>
            </a:r>
          </a:p>
          <a:p>
            <a:endParaRPr lang="tr-TR" sz="2400" dirty="0">
              <a:latin typeface="Arial" panose="020B0604020202020204" pitchFamily="34" charset="0"/>
              <a:cs typeface="Arial" panose="020B0604020202020204" pitchFamily="34" charset="0"/>
            </a:endParaRPr>
          </a:p>
        </p:txBody>
      </p:sp>
      <p:pic>
        <p:nvPicPr>
          <p:cNvPr id="4" name="Resim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30131" y="1618119"/>
            <a:ext cx="4060288" cy="4304149"/>
          </a:xfrm>
          <a:prstGeom prst="rect">
            <a:avLst/>
          </a:prstGeom>
        </p:spPr>
      </p:pic>
    </p:spTree>
    <p:extLst>
      <p:ext uri="{BB962C8B-B14F-4D97-AF65-F5344CB8AC3E}">
        <p14:creationId xmlns:p14="http://schemas.microsoft.com/office/powerpoint/2010/main" val="1080670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dirty="0" err="1">
                <a:latin typeface="Arial" panose="020B0604020202020204" pitchFamily="34" charset="0"/>
                <a:cs typeface="Arial" panose="020B0604020202020204" pitchFamily="34" charset="0"/>
              </a:rPr>
              <a:t>Karbodioksit</a:t>
            </a:r>
            <a:r>
              <a:rPr lang="tr-TR" sz="4000" dirty="0">
                <a:latin typeface="Arial" panose="020B0604020202020204" pitchFamily="34" charset="0"/>
                <a:cs typeface="Arial" panose="020B0604020202020204" pitchFamily="34" charset="0"/>
              </a:rPr>
              <a:t> seviyeleri</a:t>
            </a:r>
          </a:p>
        </p:txBody>
      </p:sp>
      <p:pic>
        <p:nvPicPr>
          <p:cNvPr id="4" name="İçerik Yer Tutucusu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506574" y="2048165"/>
            <a:ext cx="4938188" cy="3560373"/>
          </a:xfrm>
          <a:prstGeom prst="rect">
            <a:avLst/>
          </a:prstGeom>
        </p:spPr>
      </p:pic>
    </p:spTree>
    <p:extLst>
      <p:ext uri="{BB962C8B-B14F-4D97-AF65-F5344CB8AC3E}">
        <p14:creationId xmlns:p14="http://schemas.microsoft.com/office/powerpoint/2010/main" val="3345144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dirty="0">
                <a:latin typeface="Arial" panose="020B0604020202020204" pitchFamily="34" charset="0"/>
                <a:cs typeface="Arial" panose="020B0604020202020204" pitchFamily="34" charset="0"/>
              </a:rPr>
              <a:t>Hava sıcaklığı</a:t>
            </a:r>
          </a:p>
        </p:txBody>
      </p:sp>
      <p:pic>
        <p:nvPicPr>
          <p:cNvPr id="4" name="İçerik Yer Tutucusu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277954" y="2314263"/>
            <a:ext cx="5395428" cy="3273836"/>
          </a:xfrm>
          <a:prstGeom prst="rect">
            <a:avLst/>
          </a:prstGeom>
        </p:spPr>
      </p:pic>
    </p:spTree>
    <p:extLst>
      <p:ext uri="{BB962C8B-B14F-4D97-AF65-F5344CB8AC3E}">
        <p14:creationId xmlns:p14="http://schemas.microsoft.com/office/powerpoint/2010/main" val="144390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dirty="0">
                <a:latin typeface="Arial" panose="020B0604020202020204" pitchFamily="34" charset="0"/>
                <a:cs typeface="Arial" panose="020B0604020202020204" pitchFamily="34" charset="0"/>
              </a:rPr>
              <a:t>Gelecek..20 yıl</a:t>
            </a:r>
          </a:p>
        </p:txBody>
      </p:sp>
      <p:sp>
        <p:nvSpPr>
          <p:cNvPr id="3" name="İçerik Yer Tutucusu 2"/>
          <p:cNvSpPr>
            <a:spLocks noGrp="1"/>
          </p:cNvSpPr>
          <p:nvPr>
            <p:ph idx="1"/>
          </p:nvPr>
        </p:nvSpPr>
        <p:spPr/>
        <p:txBody>
          <a:bodyPr>
            <a:normAutofit/>
          </a:bodyPr>
          <a:lstStyle/>
          <a:p>
            <a:pPr marL="0" indent="0">
              <a:buNone/>
            </a:pPr>
            <a:r>
              <a:rPr lang="tr-TR" sz="2400" dirty="0" err="1">
                <a:latin typeface="Arial" panose="020B0604020202020204" pitchFamily="34" charset="0"/>
                <a:cs typeface="Arial" panose="020B0604020202020204" pitchFamily="34" charset="0"/>
              </a:rPr>
              <a:t>The</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Hadley</a:t>
            </a:r>
            <a:r>
              <a:rPr lang="tr-TR" sz="2400" dirty="0">
                <a:latin typeface="Arial" panose="020B0604020202020204" pitchFamily="34" charset="0"/>
                <a:cs typeface="Arial" panose="020B0604020202020204" pitchFamily="34" charset="0"/>
              </a:rPr>
              <a:t> Center </a:t>
            </a:r>
            <a:r>
              <a:rPr lang="tr-TR" sz="2400" dirty="0" err="1">
                <a:latin typeface="Arial" panose="020B0604020202020204" pitchFamily="34" charset="0"/>
                <a:cs typeface="Arial" panose="020B0604020202020204" pitchFamily="34" charset="0"/>
              </a:rPr>
              <a:t>for</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Research</a:t>
            </a:r>
            <a:r>
              <a:rPr lang="tr-TR" sz="2400" dirty="0">
                <a:latin typeface="Arial" panose="020B0604020202020204" pitchFamily="34" charset="0"/>
                <a:cs typeface="Arial" panose="020B0604020202020204" pitchFamily="34" charset="0"/>
              </a:rPr>
              <a:t> on </a:t>
            </a:r>
            <a:r>
              <a:rPr lang="tr-TR" sz="2400" dirty="0" err="1">
                <a:latin typeface="Arial" panose="020B0604020202020204" pitchFamily="34" charset="0"/>
                <a:cs typeface="Arial" panose="020B0604020202020204" pitchFamily="34" charset="0"/>
              </a:rPr>
              <a:t>Climate</a:t>
            </a:r>
            <a:r>
              <a:rPr lang="tr-TR" sz="2400" dirty="0">
                <a:latin typeface="Arial" panose="020B0604020202020204" pitchFamily="34" charset="0"/>
                <a:cs typeface="Arial" panose="020B0604020202020204" pitchFamily="34" charset="0"/>
              </a:rPr>
              <a:t> Control </a:t>
            </a:r>
          </a:p>
          <a:p>
            <a:r>
              <a:rPr lang="tr-TR" sz="2400" dirty="0">
                <a:latin typeface="Arial" panose="020B0604020202020204" pitchFamily="34" charset="0"/>
                <a:cs typeface="Arial" panose="020B0604020202020204" pitchFamily="34" charset="0"/>
              </a:rPr>
              <a:t>Yüzey sıcaklığı ortalama 3.2°.</a:t>
            </a:r>
          </a:p>
          <a:p>
            <a:r>
              <a:rPr lang="tr-TR" sz="2400" dirty="0">
                <a:latin typeface="Arial" panose="020B0604020202020204" pitchFamily="34" charset="0"/>
                <a:cs typeface="Arial" panose="020B0604020202020204" pitchFamily="34" charset="0"/>
              </a:rPr>
              <a:t>Ortalama toprak neminde artış. </a:t>
            </a:r>
          </a:p>
          <a:p>
            <a:r>
              <a:rPr lang="tr-TR" sz="2400" dirty="0">
                <a:latin typeface="Arial" panose="020B0604020202020204" pitchFamily="34" charset="0"/>
                <a:cs typeface="Arial" panose="020B0604020202020204" pitchFamily="34" charset="0"/>
              </a:rPr>
              <a:t>Deniz seviyesinde artış. </a:t>
            </a:r>
          </a:p>
          <a:p>
            <a:r>
              <a:rPr lang="tr-TR" sz="2400" dirty="0">
                <a:latin typeface="Arial" panose="020B0604020202020204" pitchFamily="34" charset="0"/>
                <a:cs typeface="Arial" panose="020B0604020202020204" pitchFamily="34" charset="0"/>
              </a:rPr>
              <a:t>Buzullarda erime. </a:t>
            </a:r>
          </a:p>
        </p:txBody>
      </p:sp>
    </p:spTree>
    <p:extLst>
      <p:ext uri="{BB962C8B-B14F-4D97-AF65-F5344CB8AC3E}">
        <p14:creationId xmlns:p14="http://schemas.microsoft.com/office/powerpoint/2010/main" val="3211691287"/>
      </p:ext>
    </p:extLst>
  </p:cSld>
  <p:clrMapOvr>
    <a:masterClrMapping/>
  </p:clrMapOvr>
</p:sld>
</file>

<file path=ppt/theme/theme1.xml><?xml version="1.0" encoding="utf-8"?>
<a:theme xmlns:a="http://schemas.openxmlformats.org/drawingml/2006/main" name="Kristal">
  <a:themeElements>
    <a:clrScheme name="Kristal">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Kristal">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ristal">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36</TotalTime>
  <Words>803</Words>
  <Application>Microsoft Office PowerPoint</Application>
  <PresentationFormat>Geniş ekran</PresentationFormat>
  <Paragraphs>160</Paragraphs>
  <Slides>32</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32</vt:i4>
      </vt:variant>
    </vt:vector>
  </HeadingPairs>
  <TitlesOfParts>
    <vt:vector size="37" baseType="lpstr">
      <vt:lpstr>Arial</vt:lpstr>
      <vt:lpstr>Calibri</vt:lpstr>
      <vt:lpstr>Trebuchet MS</vt:lpstr>
      <vt:lpstr>Wingdings 3</vt:lpstr>
      <vt:lpstr>Kristal</vt:lpstr>
      <vt:lpstr>   </vt:lpstr>
      <vt:lpstr>Plan</vt:lpstr>
      <vt:lpstr>Küresel Isınma Nedir ?</vt:lpstr>
      <vt:lpstr>Neden ?</vt:lpstr>
      <vt:lpstr>Neden ?</vt:lpstr>
      <vt:lpstr>Kim sorumlu ?</vt:lpstr>
      <vt:lpstr>Karbodioksit seviyeleri</vt:lpstr>
      <vt:lpstr>Hava sıcaklığı</vt:lpstr>
      <vt:lpstr>Gelecek..20 yıl</vt:lpstr>
      <vt:lpstr>Küresel ısınma ve insan sağlığı</vt:lpstr>
      <vt:lpstr>Küresel Isınma Direkt Etkileri</vt:lpstr>
      <vt:lpstr>Küresel Isınma İndirekt Etkiler</vt:lpstr>
      <vt:lpstr>İklim değişikliğine bağlı tahmini ölüm Gelişmekte olan ülkeler </vt:lpstr>
      <vt:lpstr>Enfeksiyon hastalıkları</vt:lpstr>
      <vt:lpstr>Enfeksiyon hastalıkları</vt:lpstr>
      <vt:lpstr>Enfeksiyon hastalıkları</vt:lpstr>
      <vt:lpstr>Enfeksiyon hastalıkları</vt:lpstr>
      <vt:lpstr>Enfeksiyon hastalıkları</vt:lpstr>
      <vt:lpstr>Hava koşulları</vt:lpstr>
      <vt:lpstr>Sıcak hava dalgası</vt:lpstr>
      <vt:lpstr>Hava koşulları</vt:lpstr>
      <vt:lpstr>Doğal Afetler</vt:lpstr>
      <vt:lpstr>Tarım</vt:lpstr>
      <vt:lpstr>Yiyecek – temiz su kıtlığı</vt:lpstr>
      <vt:lpstr>Su</vt:lpstr>
      <vt:lpstr>Daha kirli hava</vt:lpstr>
      <vt:lpstr>Ne yapalım ?</vt:lpstr>
      <vt:lpstr>PowerPoint Sunusu</vt:lpstr>
      <vt:lpstr>2015 yılında…  </vt:lpstr>
      <vt:lpstr>2015 yılında… </vt:lpstr>
      <vt:lpstr>Tekrar</vt:lpstr>
      <vt:lpstr>Tekrar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Merve Donercark</dc:creator>
  <cp:lastModifiedBy>Merve Donercark</cp:lastModifiedBy>
  <cp:revision>6</cp:revision>
  <dcterms:created xsi:type="dcterms:W3CDTF">2017-03-24T21:31:21Z</dcterms:created>
  <dcterms:modified xsi:type="dcterms:W3CDTF">2017-03-24T22:09:17Z</dcterms:modified>
</cp:coreProperties>
</file>