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83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72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86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71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25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48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189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3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07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44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18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6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270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74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3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95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9AE0-59B0-4532-A7EF-BDB8D002E674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3843D3-CF72-4F77-A377-B93F1EFDCD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38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ACİL  SERVİSTE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ANTİBİOTİK KULLANIMI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Dr. ÜLKÜMEN  RODOPLU</a:t>
            </a:r>
          </a:p>
          <a:p>
            <a:endParaRPr lang="tr-T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5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AMPİRİK ANTİBİOTİK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43051" y="1382973"/>
            <a:ext cx="8915400" cy="482675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ANAEROBLAR</a:t>
            </a:r>
          </a:p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Endikasyon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Peritonun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kirlendiği cerrahi ve jinekolojik vakalarda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 sık etken B.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Fragilis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Yan etki: </a:t>
            </a: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C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enterokoliti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(en sık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clindamisin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Metronidazol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500mg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Flagyl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Metrajil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Nidazol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9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9844" y="583167"/>
            <a:ext cx="8911687" cy="128089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AMPİRİK ANTİBİOTİK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93176" y="2092656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GRAM ( - ) SEPSİS</a:t>
            </a:r>
          </a:p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Bakteryel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endotoksine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bağlı yüksek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mortalite-morbidite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İkili kombinasyon: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Seftriakson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Gentamisin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Tikarsilin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sulbaktam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Aztreonam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sefmetazol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siprofloksasin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Rocephin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Timentin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Azactam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576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AMPİRİK ANTİBİOTİK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9027" y="163204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GRAM (+) KOK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Etken: </a:t>
            </a:r>
          </a:p>
          <a:p>
            <a:pPr marL="0" indent="0" algn="ctr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Metisilin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-dirençli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(MRSA)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Endikasyon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sepsis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endokardit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menenjit için ilk tercih</a:t>
            </a: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Vankomisin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Vancomycin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Vankomisin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2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3241" y="528574"/>
            <a:ext cx="8911687" cy="128089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AMPİRİK ANTİBİOTİK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88460" y="1721889"/>
            <a:ext cx="8915400" cy="4400266"/>
          </a:xfrm>
        </p:spPr>
        <p:txBody>
          <a:bodyPr>
            <a:no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BAKTERYEL MENENJİT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Şüphen varsa hemen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antibiotik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ver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BOS bulguları ilk saatlerde değişmez...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Sağlıklı Erişkinde:</a:t>
            </a: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Seftriakson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 g IV 2 x1</a:t>
            </a:r>
          </a:p>
          <a:p>
            <a:pPr marL="0" indent="0" algn="ctr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Bebek, &gt;60 yaş, alkolik,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immunsuprese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yetmezliği olanlarda :</a:t>
            </a: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Seftriakson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 g IV 2 x1 +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Ampisilin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 g IV  6 x 1</a:t>
            </a:r>
          </a:p>
          <a:p>
            <a:pPr algn="ctr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6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AMPİRİK ANTİBİOTİK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20472" y="1905000"/>
            <a:ext cx="8915400" cy="3777622"/>
          </a:xfrm>
        </p:spPr>
        <p:txBody>
          <a:bodyPr/>
          <a:lstStyle/>
          <a:p>
            <a:r>
              <a:rPr lang="tr-TR" dirty="0"/>
              <a:t>HIV (+) HASTALAR</a:t>
            </a:r>
          </a:p>
          <a:p>
            <a:pPr marL="0" indent="0">
              <a:buNone/>
            </a:pPr>
            <a:r>
              <a:rPr lang="tr-TR" dirty="0"/>
              <a:t>En sık: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Toplum </a:t>
            </a:r>
            <a:r>
              <a:rPr lang="tr-TR" dirty="0"/>
              <a:t>kökenli </a:t>
            </a:r>
            <a:r>
              <a:rPr lang="tr-TR" dirty="0" err="1"/>
              <a:t>pnömoniler</a:t>
            </a:r>
            <a:r>
              <a:rPr lang="tr-TR" dirty="0"/>
              <a:t>, </a:t>
            </a:r>
            <a:r>
              <a:rPr lang="tr-TR" dirty="0" err="1"/>
              <a:t>atipik</a:t>
            </a:r>
            <a:r>
              <a:rPr lang="tr-TR" dirty="0"/>
              <a:t>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tbc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 err="1" smtClean="0"/>
              <a:t>Pneumocystis</a:t>
            </a:r>
            <a:r>
              <a:rPr lang="tr-TR" dirty="0" smtClean="0"/>
              <a:t> </a:t>
            </a:r>
            <a:r>
              <a:rPr lang="tr-TR" dirty="0" err="1"/>
              <a:t>Carinii</a:t>
            </a:r>
            <a:r>
              <a:rPr lang="tr-TR" dirty="0"/>
              <a:t> </a:t>
            </a:r>
            <a:r>
              <a:rPr lang="tr-TR" dirty="0" err="1"/>
              <a:t>Pneumonia</a:t>
            </a:r>
            <a:r>
              <a:rPr lang="tr-TR" dirty="0"/>
              <a:t> için </a:t>
            </a:r>
            <a:r>
              <a:rPr lang="tr-TR" dirty="0" err="1"/>
              <a:t>profilaksi</a:t>
            </a:r>
            <a:r>
              <a:rPr lang="tr-TR" dirty="0"/>
              <a:t> </a:t>
            </a:r>
          </a:p>
          <a:p>
            <a:pPr marL="0" indent="0" algn="ctr">
              <a:buNone/>
            </a:pPr>
            <a:r>
              <a:rPr lang="tr-TR" dirty="0" err="1"/>
              <a:t>Trimetoprim</a:t>
            </a:r>
            <a:r>
              <a:rPr lang="tr-TR" dirty="0"/>
              <a:t>/</a:t>
            </a:r>
            <a:r>
              <a:rPr lang="tr-TR" dirty="0" err="1"/>
              <a:t>Sulfometakzasol</a:t>
            </a:r>
            <a:r>
              <a:rPr lang="tr-TR" dirty="0"/>
              <a:t> iv</a:t>
            </a:r>
          </a:p>
          <a:p>
            <a:pPr marL="0" indent="0" algn="ctr">
              <a:buNone/>
            </a:pPr>
            <a:r>
              <a:rPr lang="tr-TR" dirty="0"/>
              <a:t>+ </a:t>
            </a:r>
            <a:r>
              <a:rPr lang="tr-TR" dirty="0" err="1"/>
              <a:t>prednisone</a:t>
            </a:r>
            <a:r>
              <a:rPr lang="tr-TR" dirty="0"/>
              <a:t> 40mg x 2 (</a:t>
            </a:r>
            <a:r>
              <a:rPr lang="tr-TR" dirty="0" err="1"/>
              <a:t>hipoksi</a:t>
            </a:r>
            <a:r>
              <a:rPr lang="tr-TR" dirty="0"/>
              <a:t> varsa)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32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GEBELİK RİSK KATEGORİLERİ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2842597" cy="3777622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Kategori A: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Kategori B: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Kategori C: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Kategori D: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954" y="1905000"/>
            <a:ext cx="2182557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GEBELİK RİSK KATEGORİLERİ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Kategori A: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Kontrollü çalışmalarda ilk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trimesterde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risk yok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3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GEBELİK RİSK KATEGORİLERİ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38836" y="201077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Kategori B: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Hayvan çalışmalarında risk yok ama kadınlarda çalışma yapılmamış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trimesterde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hayvan çalışmalarında yan etki  var ama kadınlarda gösterilmemiş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İleri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trimesterde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risk yok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GEBELİK RİSK KATEGORİLERİ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5377" y="1396621"/>
            <a:ext cx="10239235" cy="5461379"/>
          </a:xfrm>
        </p:spPr>
        <p:txBody>
          <a:bodyPr>
            <a:noAutofit/>
          </a:bodyPr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Kategori B:</a:t>
            </a: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Sefalosporinler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Penisilinler </a:t>
            </a: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Eritromisinler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estolat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hariç)</a:t>
            </a: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Klotrimazol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topikal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DİKKAT </a:t>
            </a: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Eritromisin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estolat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(Fetüs için B ama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kolestatik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hepatit nedeniyle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kontrendike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Metronidazol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(1.tm’ de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kontrendike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diğer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lerde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dikkatli, emzirme 24 saat sonra başlamalı)</a:t>
            </a: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Sulfonamidler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(1. ve 2.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tm’de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kontrendike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Nitrofurantoin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(3.tm’ de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kontrendike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H.Anemi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7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GEBELİK RİSK KATEGORİLERİ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65630" y="190500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Kategori C: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Hayvan çalışmalarında yan etki var ama insan çalışması yok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Hayvan ve insan çalışması yok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Fetus’a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potansiyel riski göz ardı edecek yarar varsa kullanın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9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20472" y="1724167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ACEP, Annals of Emergency Medicine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Emergency Medicine,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Tintinalli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www.acep.org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www.atd.org.tr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Clinical Problems in Infectious Disease, Nelson M, 2002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4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GEBELİK RİSK KATEGORİLERİ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38585" y="1905000"/>
            <a:ext cx="8915400" cy="3777622"/>
          </a:xfrm>
        </p:spPr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Kategori C: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Asiklovir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(yüksek dozlarda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kromozamal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kırılmalar)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Lindane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Kwell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®) (emzirmede güvenli)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Kinolonlar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ciprofloksasin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norfloksasin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ofloksasin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levofloksasin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fetüsta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artropati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riski) </a:t>
            </a:r>
          </a:p>
          <a:p>
            <a:pPr lvl="1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TMP/SMX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(1. ve 2.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tm’de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sadece TMP kullanılabilir)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49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TONSİLLİT /  FARENJİT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1857" y="1614986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GABHS ....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Benzatin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Penisilin 1.2 MÜ tek doz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  250-500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Erythromicin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,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Azithromycin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ilk doz, sonra 250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4 gün.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250-500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Cliacil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Pen-Os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Zitromax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Klacid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60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TONSİLLİT /  FARENJİT</a:t>
            </a:r>
            <a:b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Pediatrik </a:t>
            </a:r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Yaş Grubunda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65630" y="2119952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25-50 mg/kg/gün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tid-qid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Amoxicillin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20-50 mg/kg/gün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Erythromicin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30-50 mg/kg/gün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Azithromycin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10 mg/kg/gün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ilk doz, sonra 5 mg/kg/gün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4 gün.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Benzathine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 tek doz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1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OTİTİS MEDİA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3869" y="1655928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Amoxicillin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TMP/SMX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Azithromycin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ilk doz, sonra 250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4 gün.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Amoxicillin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clavunate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veya 875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Cefuroxime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250-500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Cetriaxone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1gr im/iv tek doz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37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33367" y="610463"/>
            <a:ext cx="8911687" cy="128089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AKUT SİNUSİT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79528" y="1655929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TMP/SMX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Azithromycin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ilk doz, sonra 250 mg 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4 gün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250-500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84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AKUT SİNUSİT</a:t>
            </a:r>
            <a:b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Ciddi ve </a:t>
            </a:r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tr-T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efrakter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4937" y="2106305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Amoxicillin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clavunate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veya 875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Cefuroxime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Cefprozil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Organizma: S.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Pnömoniae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İnfluenzae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grup 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Streptococus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M.catarrhalis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anaeroblar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Amoklavin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Augmentin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Cefatin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Serozil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76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BRONŞİT</a:t>
            </a:r>
            <a:b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Erişkin, </a:t>
            </a:r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Sigara İçmiyor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65630" y="2242782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Antibiyotik nadiren gerekir.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İnhale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beta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agonist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albuterol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metaproterenol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Erythromycin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Azithromycin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ilk doz, sonra 250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4 gün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250-500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Doxycycline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Eritro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Zitromaks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Klacid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Monodoks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0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BRONŞİT</a:t>
            </a:r>
            <a:b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Erişkin, sigara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5128" y="2201838"/>
            <a:ext cx="10021320" cy="4430973"/>
          </a:xfrm>
        </p:spPr>
        <p:txBody>
          <a:bodyPr>
            <a:no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TMP/SMX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Doxycycline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Azithromycin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ilk doz, sonra 250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4 gün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Clarithromycine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250-500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Amoxicillin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clavulanate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250-500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Levofloxacin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250-500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Cefuroxime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axetil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250-500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H.influenza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Catarrhalis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 S.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anaeroblar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493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PNÖMONİ</a:t>
            </a:r>
            <a:b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Erişkin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9971" y="1806053"/>
            <a:ext cx="8915400" cy="4785815"/>
          </a:xfrm>
        </p:spPr>
        <p:txBody>
          <a:bodyPr>
            <a:no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Azithromycin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ilk doz, sonra 250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250-500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Erythromycin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Levofloxacin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Doxycycline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Organizma: S.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C.pneumoniae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Legionella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H.influenza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180" y="2434156"/>
            <a:ext cx="2475191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4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GASTROENTERİT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1982" y="1905000"/>
            <a:ext cx="8915400" cy="3777622"/>
          </a:xfrm>
        </p:spPr>
        <p:txBody>
          <a:bodyPr/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Ciproflaxacin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TMP/SMX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tb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Erythromicin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Amoxicillin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clavunate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Erythromicin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ORGANİZMA: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Shigella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enteroinvasive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Yersinia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835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913" y="1060782"/>
            <a:ext cx="6863614" cy="45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10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H.PYLORİ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4561" y="190500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Metronidazole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veya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Amoxicillin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1gr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Omeprazole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Clarithromycin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Flagyl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Nidazol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Omeprol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Aprazol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4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İDRAR YOLU ENFEKSİYONU Sistit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11039" y="190500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TMP/SMX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Ciprofloxacin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Ofloxacin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Norfloxacin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400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Levofloxacin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Cefuroxim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axetil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7-10 gün,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enterococci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Staph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23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MENENJİT</a:t>
            </a:r>
            <a:b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Yeni doğan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1164" y="2119952"/>
            <a:ext cx="8915400" cy="3777622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Cefotaxime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75 mg/kg iv veya im q6h +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Ampicillin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 mg/kg iv veya im q6h +</a:t>
            </a:r>
          </a:p>
          <a:p>
            <a:pPr marL="0" indent="0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Vancomycin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15 mg/kg iv q6h (İDSP)</a:t>
            </a: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Grup B Streptokok,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Listeria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Enterobacter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H.influenza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Sefagen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Claforan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0142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MENENJİT</a:t>
            </a:r>
            <a:b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İnfant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/ Oyun </a:t>
            </a:r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çucuğu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20221" y="2215487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Cefotaxime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75 mg/kg iv veya im q6h  veya    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Cetriaxone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 mg/kg iv veya im q12h +</a:t>
            </a:r>
          </a:p>
          <a:p>
            <a:pPr marL="0" indent="0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Vancomycin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15 mg/kg iv q6h (İDSP) </a:t>
            </a: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 S.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Pneumuniae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H.influenza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N.meningitidis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11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MENENJİT</a:t>
            </a:r>
            <a:b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Erişkin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731" y="205171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Cetriaxone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 gr iv q12h veya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Cefotaxime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 gr iv q8h      +</a:t>
            </a:r>
          </a:p>
          <a:p>
            <a:pPr marL="0" indent="0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Vancomycin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15 mg/kg iv q6h (İDSP)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 S.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Pneumuniae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N.meningitidis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29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MENİNGOKOK PROFİLAKSİSİ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9152" y="2092657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Ceftriaxone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 mg im tek doz 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Ciprofloxacin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500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tek doz</a:t>
            </a:r>
          </a:p>
          <a:p>
            <a:pPr marL="0" indent="0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Rifampin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600 mg q12h 4 doz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93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51480" y="460337"/>
            <a:ext cx="8911687" cy="1280890"/>
          </a:xfrm>
        </p:spPr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CİNSEL YOLLA BULAŞAN HASTALIKLAR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9970" y="1942531"/>
            <a:ext cx="9994024" cy="4499211"/>
          </a:xfrm>
        </p:spPr>
        <p:txBody>
          <a:bodyPr>
            <a:no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Pelvik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Inflamatuar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Hastalık (PID)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Ayaktan tedavi (ikili tedavi)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Ofloxasin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400 mg PO 2 x1 [C] ve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Metronidazole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PO 2 x1 [B, 1.tm’de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kontrendike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Seftriakson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 mg IM tek doz [B]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Doksisiklin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100 mg PO 2 x 1 14 gün [D] VE/VEYA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Metronidazol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PO 2 x 1 [B, 1.tm’de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kontrendike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Tarivid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Monodoks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Tetradox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96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CİNSEL YOLLA BULAŞAN HASTALIKLAR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43051" y="2106304"/>
            <a:ext cx="8915400" cy="3777622"/>
          </a:xfrm>
        </p:spPr>
        <p:txBody>
          <a:bodyPr/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Vaginal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kandida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Fluconazole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150 mg PO tek doz [C, gebelikte önerilmez]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Miconazol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200 mg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intravaginal,3 gün [gebelikte]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Miconazol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%2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vaginal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krem, 7 gün [gebelikte güvenli]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Flucan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Neo-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Penotran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433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3250" y="201029"/>
            <a:ext cx="8911687" cy="1280890"/>
          </a:xfrm>
        </p:spPr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CİNSEL YOLLA BULAŞAN HASTALIKLAR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2675" y="1481919"/>
            <a:ext cx="10062262" cy="4894997"/>
          </a:xfrm>
        </p:spPr>
        <p:txBody>
          <a:bodyPr>
            <a:noAutofit/>
          </a:bodyPr>
          <a:lstStyle/>
          <a:p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Gonorre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Klamidya</a:t>
            </a:r>
            <a:endParaRPr lang="tr-T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Ceftriakson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125 mg IM tek doz [B]</a:t>
            </a:r>
          </a:p>
          <a:p>
            <a:pPr lvl="1"/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Cefixim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400 mg PO tek doz [B]</a:t>
            </a:r>
          </a:p>
          <a:p>
            <a:pPr lvl="1"/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Ciprofloksasin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500 mg PO tek doz [C] </a:t>
            </a:r>
          </a:p>
          <a:p>
            <a:pPr lvl="1"/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Klamidya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tedavisi ekleyin</a:t>
            </a:r>
          </a:p>
          <a:p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Gebe değilse</a:t>
            </a:r>
          </a:p>
          <a:p>
            <a:pPr lvl="1"/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Azitromisin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1 g PO tek doz [B]</a:t>
            </a:r>
          </a:p>
          <a:p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Gebe ise</a:t>
            </a:r>
          </a:p>
          <a:p>
            <a:pPr lvl="1"/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Eritromisin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500 mg PO 4 x 1, 7 gün [B, </a:t>
            </a: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estolat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hariç]</a:t>
            </a:r>
          </a:p>
          <a:p>
            <a:pPr lvl="1"/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Amoksisilin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500 mg PO 3 x 1 , 7 gün (B)</a:t>
            </a:r>
          </a:p>
          <a:p>
            <a:pPr marL="0" indent="0" algn="ctr">
              <a:buNone/>
            </a:pP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Rocephin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Suprax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Cipro</a:t>
            </a:r>
            <a:endParaRPr lang="tr-T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59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CİNSEL YOLLA BULAŞAN HASTALIKLAR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2549" y="2010770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Genital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Herpes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epizot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Asiklovir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400 mg PO 3 x 1 [C]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Famsiklovir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250 mg PO 3 x 1 [B]</a:t>
            </a: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Rekürrens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Asiklovir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800 mg PO 2 x 1 [C]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Famsiklovir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125 mg PO 2 x 1 [B]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Asiviral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Zovirax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Famvir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07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Düşündünüz mü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1164" y="1724167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Günde 3 defadan  fazla  hap  yutar mısınız?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Aynı ilacı 5 günden fazla kullanmak ister misiniz?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Yan etki varsa devam etmek ister misiniz?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Cepten  20 milyon vermek ister misiniz?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26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CİNSEL YOLLA BULAŞAN HASTALIKLAR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687" y="190500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Sifilis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Benzatin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Penisilin G 2.4 Milyon Ü IM tek doz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Doksisiklin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100 mg PO 2 x 1, 14 gün [D]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allerjik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ise)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Penadur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63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5756" y="1382973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Mastit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Sütü sağmaya devam ettirin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Sefaleksin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PO 4 x 1, 10 – 14 gün [B]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Klindamisin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300 mg PO 4 x 1, 10 – 14 gün [B]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Sefradin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PO 4 x 1, 10 – 14 gün [B]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Maksipor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Sefril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64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ISIRIKLAR, YARALAR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7266" y="1905000"/>
            <a:ext cx="8915400" cy="4604982"/>
          </a:xfrm>
        </p:spPr>
        <p:txBody>
          <a:bodyPr>
            <a:no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PROFİLAKTİK ANTİBİOTİK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KULLANIMI</a:t>
            </a:r>
          </a:p>
          <a:p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Endikasyonlar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(Literatürde kanıtlanmamış)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BEŞ cm’den fazla uzunluk 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İmmunsupresyon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Kontaminasyon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Temizlemede gecikme (&gt; 6 saat) 	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Ayak yaraları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Şüpheli ısırıklar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Açık kırıklar,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Crush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yaralanma,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Endokardit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riski	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58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ISIRIKLAR, YARALAR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3744" y="1510214"/>
            <a:ext cx="8915400" cy="4685869"/>
          </a:xfrm>
        </p:spPr>
        <p:txBody>
          <a:bodyPr>
            <a:no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PROFİLAKTİK ANTİBİOTİK KULLANIMI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Yüksek Riskli Yaralar: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	El yaraları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İmmunkompremise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hastalardaki yaralar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	azalmış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vaskuler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alandaki yaralar</a:t>
            </a:r>
          </a:p>
          <a:p>
            <a:pPr marL="0" indent="0" algn="ctr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ilk 3 saat içinde iv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laktam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L. inhibitörü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antibiotik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Ticarcilin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Klavulanat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(3.1g, iv,)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Timentin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80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ISIRIKLAR, YARALAR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2800" y="1778758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YARA BAKIMI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 İyi tedavi: SU ve SABUN 	</a:t>
            </a:r>
          </a:p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Su ve Sabun</a:t>
            </a:r>
          </a:p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Topikal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Antibiotikler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Basitrasin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Tetanoz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Thiocilline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2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ISIRIKLAR, YARALAR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8083" y="1905000"/>
            <a:ext cx="8915400" cy="3777622"/>
          </a:xfrm>
        </p:spPr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AYAKTA DELİCİ YARALAR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%10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infeksiyon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riski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Lastik tabanlı ayakkabılarda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Trimetoprim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Sulfametaksasol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Siprofloksasin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1268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15253" y="501280"/>
            <a:ext cx="8911687" cy="128089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ISIRIKLAR, YARALAR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7265" y="1782170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KUDUZ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Eğer ısırma şüpheli değilse ...Tedavi etme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Evcil hayvanı 10 gün izle 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Tedavi: Aktif ve Pasif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immunizasyon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Rabies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Globulin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(20 IU/kg yara etrafına mümkün olan doz geri kalan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gluteal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im)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Diploid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Cell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(1ml im DELTOİD asla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gluteal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değil)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0659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ISIRIKLAR, YARALAR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3743" y="2038066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KEDİ ISIRIKLARI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Enfeksiyon riski yüksek ...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Pasteurella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multocida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KAM 125/500 mg PO 3 x 1 , 7- 10 gün [B]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Sefuroksim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aksetil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500 mg PO 2 x 1, 7-10 gün  [B]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23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ISIRIKLAR, YARALAR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3869" y="1905000"/>
            <a:ext cx="8915400" cy="3777622"/>
          </a:xfrm>
        </p:spPr>
        <p:txBody>
          <a:bodyPr>
            <a:no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KÖPEK ISIRIKLARI</a:t>
            </a:r>
          </a:p>
          <a:p>
            <a:pPr lvl="1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Enfeksiyon riski % 5...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Polimikrobiyal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Profilaksinin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yararı kesin değil..(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splenektomi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hariç!)</a:t>
            </a:r>
          </a:p>
          <a:p>
            <a:pPr lvl="1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Kuduz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profilaksisi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gerekebilir</a:t>
            </a:r>
          </a:p>
          <a:p>
            <a:pPr lvl="1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KAM 125/500 mg PO 3 x 1, 7 –10 gün [B]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21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ISIRIKLAR, YARALAR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1982" y="190500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İNSAN ISIRIKLARI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İnfeksiyon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%50 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Fight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-bite” ....</a:t>
            </a:r>
          </a:p>
          <a:p>
            <a:pPr lvl="1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KAM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125/500 mg PO 3 x 1, 5 gün [B]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5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Antimikrobiyal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Tedavi Prensipleri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79529" y="1905000"/>
            <a:ext cx="532648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Antimikrobiyalin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Etki spektrumu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Dağılımı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Farmokokinetiği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Toksisitesi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Diğer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antimikrobiyallerle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sinerji ve antagonizması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Maliyet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431" y="2315886"/>
            <a:ext cx="1493649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66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FLOROKİNOLONLAR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1982" y="190500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YENİ KUŞAK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Levofloksasin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trovafloksasin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grepafloksasin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sparfloksasin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Geniş spektrum,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bakterisidal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doz aralığı geniş, penisilin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allerjisi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varsa OK, güvenli, CDPEK yok.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Tavanic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Cravit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64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2925" y="1533099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LEVOFLOKSASİN</a:t>
            </a: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Toplum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kaynaklı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pnömoni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Bronşit alevlenmesi, akut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maksiller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sinusit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cilt enfeksiyonları,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üriner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sistem enfeksiyonları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Neden tüm enfeksiyonlarda kullanılmamalı?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Direnç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Superenfeksiyonlar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Gebelerde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çocuklarda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kontrendike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Kritik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hastalarda yeterli çalışma yok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5432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AMİNOGLİKOZİDLER</a:t>
            </a:r>
            <a:b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731" y="1601338"/>
            <a:ext cx="8915400" cy="4772166"/>
          </a:xfrm>
        </p:spPr>
        <p:txBody>
          <a:bodyPr>
            <a:no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Gram (-) bakterilere etkilidir.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Ototoksik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(%5),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nefrotoksik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(%25),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nöromüsküler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blokaj(hızlı).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Tek doz kullanımda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toksisite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az...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Tek doz, diyaliz, yanık, gebelik,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endokardiyal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endokardit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kuadripleji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iki taraflı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amputasyonda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önerilmez.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yetmezlik varsa: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Doz aralığı =    ilk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x   serum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Kreatini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		Ör. :	    8 saat  	x  	3.2  =  25saat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Günlük ayarlanmış doz =       Günlük normal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doz</a:t>
            </a:r>
          </a:p>
          <a:p>
            <a:pPr marL="0" indent="0" algn="ctr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kreatini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285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PENİSİLİN  ALLERJİSİ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7140" y="1926609"/>
            <a:ext cx="8915400" cy="3777622"/>
          </a:xfrm>
        </p:spPr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Penisilin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allerjisi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......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sefalosporin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allerjisi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%5-16.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Penisilin kullananların % 0.7 - % 10’unda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allerjik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reaksiyon. Fatalite oranı: % 0.002.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Parenteral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kullanımda fatalite oranın daha çok (doz ).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Anafilaksi oran % 0.1,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mortalite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oranı % 9.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% 5 olguda ürtiker,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allerji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yok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Makülopapüler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döküntü % 10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“Annem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allerjik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ampisilin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alınca ishal olurum”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9077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Deri testi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4561" y="213360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Penisilin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allerjisi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öyküsü.....% 10 unda deri testiyle reaksiyon.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Geç tipte reaksiyonu olan olgularda, aynı ab veya alternatif beta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laktam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Erken ve hızlı reaksiyonda alternatif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antimikrobiyaller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428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Son  söz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Ucuz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Yerleşmiş antibiyotikler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Yazdığınız ilacı hastanız alabiliyor mu?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07" y="4022411"/>
            <a:ext cx="3578662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ANTİBİYOTİK  VERİRKEN...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2108" y="1905000"/>
            <a:ext cx="5722274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İlaç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allerjisi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İlaç yan etkileri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Doz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Yatan hasta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parenteral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tedavi ?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Fiyat 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Serum seviyeleri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360" y="4119482"/>
            <a:ext cx="2542252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0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Parenteral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uygulama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9278" y="190500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Uygun oral preparat yoktur.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GİS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oral kullanımı engelleyen yiyecek-ilaç, ilaç-ilaç etkileşimi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Ağır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sepsis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7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AMPİRİK ANTİBİOTİK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6824" y="1905000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Acil’de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öncelik  tedavidedir...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Hastanenin duyarlılık profili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Ampirik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tedavi hayat kurtarıcı...</a:t>
            </a:r>
          </a:p>
          <a:p>
            <a:pPr lvl="1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Şüpheli Menenjit</a:t>
            </a:r>
          </a:p>
          <a:p>
            <a:pPr lvl="1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Gram (-)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sepsis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Penetran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batın travması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1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AMPİRİK ANTİBİOTİK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0095" y="1905000"/>
            <a:ext cx="8915400" cy="3777622"/>
          </a:xfrm>
        </p:spPr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GENİŞ SPEKTRUMLU ANTİBİOTİKLER</a:t>
            </a:r>
          </a:p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Endikasyonları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Hayatı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tehdit eden ve sebebi bilinmeyen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infeksiyonlarda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Tedavi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maliyetlerine göre öneri: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Sefotaksim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Ampisilin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Sulbaktam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ticarcilin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klavulanat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piperacillin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tazobactam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imipenem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seftriakson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Sefagen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Timentin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Pipraks,Tienam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Rocephin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6360411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</TotalTime>
  <Words>2001</Words>
  <Application>Microsoft Office PowerPoint</Application>
  <PresentationFormat>Geniş ekran</PresentationFormat>
  <Paragraphs>365</Paragraphs>
  <Slides>55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59" baseType="lpstr">
      <vt:lpstr>Arial</vt:lpstr>
      <vt:lpstr>Century Gothic</vt:lpstr>
      <vt:lpstr>Wingdings 3</vt:lpstr>
      <vt:lpstr>Duman</vt:lpstr>
      <vt:lpstr>ACİL  SERVİSTE ANTİBİOTİK KULLANIMI </vt:lpstr>
      <vt:lpstr>KAYNAKLAR</vt:lpstr>
      <vt:lpstr>PowerPoint Sunusu</vt:lpstr>
      <vt:lpstr>Düşündünüz mü ?</vt:lpstr>
      <vt:lpstr>Antimikrobiyal Tedavi Prensipleri</vt:lpstr>
      <vt:lpstr>ANTİBİYOTİK  VERİRKEN...</vt:lpstr>
      <vt:lpstr>Parenteral uygulama</vt:lpstr>
      <vt:lpstr>AMPİRİK ANTİBİOTİK TEDAVİSİ</vt:lpstr>
      <vt:lpstr>AMPİRİK ANTİBİOTİK TEDAVİSİ</vt:lpstr>
      <vt:lpstr>AMPİRİK ANTİBİOTİK TEDAVİSİ</vt:lpstr>
      <vt:lpstr>AMPİRİK ANTİBİOTİK TEDAVİSİ</vt:lpstr>
      <vt:lpstr>AMPİRİK ANTİBİOTİK TEDAVİSİ</vt:lpstr>
      <vt:lpstr>AMPİRİK ANTİBİOTİK TEDAVİSİ</vt:lpstr>
      <vt:lpstr>AMPİRİK ANTİBİOTİK TEDAVİSİ</vt:lpstr>
      <vt:lpstr>GEBELİK RİSK KATEGORİLERİ</vt:lpstr>
      <vt:lpstr>GEBELİK RİSK KATEGORİLERİ</vt:lpstr>
      <vt:lpstr>GEBELİK RİSK KATEGORİLERİ</vt:lpstr>
      <vt:lpstr>GEBELİK RİSK KATEGORİLERİ</vt:lpstr>
      <vt:lpstr>GEBELİK RİSK KATEGORİLERİ</vt:lpstr>
      <vt:lpstr>GEBELİK RİSK KATEGORİLERİ</vt:lpstr>
      <vt:lpstr>TONSİLLİT /  FARENJİT</vt:lpstr>
      <vt:lpstr>TONSİLLİT /  FARENJİT Pediatrik Yaş Grubunda</vt:lpstr>
      <vt:lpstr>OTİTİS MEDİA</vt:lpstr>
      <vt:lpstr>AKUT SİNUSİT</vt:lpstr>
      <vt:lpstr>AKUT SİNUSİT Ciddi ve Refrakter</vt:lpstr>
      <vt:lpstr>BRONŞİT Erişkin, Sigara İçmiyor</vt:lpstr>
      <vt:lpstr>BRONŞİT Erişkin, sigara</vt:lpstr>
      <vt:lpstr>PNÖMONİ Erişkin</vt:lpstr>
      <vt:lpstr>GASTROENTERİT</vt:lpstr>
      <vt:lpstr>H.PYLORİ</vt:lpstr>
      <vt:lpstr>İDRAR YOLU ENFEKSİYONU Sistit</vt:lpstr>
      <vt:lpstr>MENENJİT Yeni doğan</vt:lpstr>
      <vt:lpstr>MENENJİT İnfant / Oyun çucuğu</vt:lpstr>
      <vt:lpstr>MENENJİT Erişkin</vt:lpstr>
      <vt:lpstr>MENİNGOKOK PROFİLAKSİSİ</vt:lpstr>
      <vt:lpstr>CİNSEL YOLLA BULAŞAN HASTALIKLAR</vt:lpstr>
      <vt:lpstr>CİNSEL YOLLA BULAŞAN HASTALIKLAR</vt:lpstr>
      <vt:lpstr>CİNSEL YOLLA BULAŞAN HASTALIKLAR</vt:lpstr>
      <vt:lpstr>CİNSEL YOLLA BULAŞAN HASTALIKLAR</vt:lpstr>
      <vt:lpstr>CİNSEL YOLLA BULAŞAN HASTALIKLAR</vt:lpstr>
      <vt:lpstr>PowerPoint Sunusu</vt:lpstr>
      <vt:lpstr>ISIRIKLAR, YARALAR</vt:lpstr>
      <vt:lpstr>ISIRIKLAR, YARALAR</vt:lpstr>
      <vt:lpstr>ISIRIKLAR, YARALAR</vt:lpstr>
      <vt:lpstr>ISIRIKLAR, YARALAR</vt:lpstr>
      <vt:lpstr>ISIRIKLAR, YARALAR</vt:lpstr>
      <vt:lpstr>ISIRIKLAR, YARALAR</vt:lpstr>
      <vt:lpstr>ISIRIKLAR, YARALAR</vt:lpstr>
      <vt:lpstr>ISIRIKLAR, YARALAR</vt:lpstr>
      <vt:lpstr>FLOROKİNOLONLAR</vt:lpstr>
      <vt:lpstr>PowerPoint Sunusu</vt:lpstr>
      <vt:lpstr>AMİNOGLİKOZİDLER </vt:lpstr>
      <vt:lpstr>PENİSİLİN  ALLERJİSİ</vt:lpstr>
      <vt:lpstr>Deri testi ?</vt:lpstr>
      <vt:lpstr>Son  söz....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ACİL  SERVİSTE ANTİBİOTİK KULLANIMI </dc:title>
  <dc:creator>Merve Donercark</dc:creator>
  <cp:lastModifiedBy>Merve Donercark</cp:lastModifiedBy>
  <cp:revision>10</cp:revision>
  <dcterms:created xsi:type="dcterms:W3CDTF">2017-03-22T17:17:30Z</dcterms:created>
  <dcterms:modified xsi:type="dcterms:W3CDTF">2017-03-24T21:29:42Z</dcterms:modified>
</cp:coreProperties>
</file>