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55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02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727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191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422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8314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236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789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32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01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24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31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76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48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96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9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0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F1DE699-B948-46B3-BFD4-507CC8CC7AF6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C2959FE-BC82-4370-A241-54CEAE8446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5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ACİL  SERVİSTE</a:t>
            </a:r>
            <a:b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GÖĞÜS  AĞRISI  OLAN  HASTAYA  YAKLAŞIM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UzM.</a:t>
            </a:r>
            <a:r>
              <a:rPr lang="tr-T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ÜLKÜMEN  RODOPLU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6222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İSKEMİK KALP HASTALIĞI</a:t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RİSK  FAKTÖRLERİ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Yaş, Cinsiyet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Hipertansiyon,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Diabet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Sigara,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Hiperkolesterolemi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Sedanter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yaşam, stres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Obesite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aile öyküsü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ASKH, GUT öyküsü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0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GA’nın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Patofizyolojisi</a:t>
            </a: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Parietal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Korteks: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Periferik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ağrı uçlarından gelen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stimulusların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lokalize olduğu yerdir.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Somatik Ağrı: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Dermis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ya da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paryetal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plevradan gelen ağrılardır. Keskin, iyi lokalize edilir.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Visseral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Ağrı: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Visseral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plevra ve iç organlardan gelen ağrıdır. Hafif,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künt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iyi lokalize edilemeyen ağrılardır</a:t>
            </a:r>
          </a:p>
        </p:txBody>
      </p:sp>
    </p:spTree>
    <p:extLst>
      <p:ext uri="{BB962C8B-B14F-4D97-AF65-F5344CB8AC3E}">
        <p14:creationId xmlns:p14="http://schemas.microsoft.com/office/powerpoint/2010/main" val="11403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DİKKAT !!!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36353" y="1984955"/>
            <a:ext cx="4818286" cy="4224776"/>
          </a:xfrm>
        </p:spPr>
        <p:txBody>
          <a:bodyPr>
            <a:no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İskemik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Kalp Hastalığı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Emboli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Aort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Disseksiyonu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Spontan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Pnömotoraks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Özefagus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Rüptürü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143" y="1984955"/>
            <a:ext cx="3304318" cy="34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25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AYIRICI  TANI , KARDİYAK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İskemik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kalp hastalığı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Aort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Stenozu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Hipertrofik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Kardiyomiyopati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Perikardit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MVP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8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AYIRICI TANI, VASKÜLER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Aort Disseksiyonu</a:t>
            </a:r>
          </a:p>
          <a:p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 Pulmoner Emboli</a:t>
            </a:r>
          </a:p>
          <a:p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 Pulmoner Hipertansiyon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067" y="4523935"/>
            <a:ext cx="457240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57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AYIRICI TANI, PULMONER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Infeksiyon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Pnömotoraks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Tümör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Mediastinal Amfizem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35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AYIRICI TANI, GASTROENTEROLOJİ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Özefagial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Reflu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Özefagial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Spasm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Peptik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ülser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Pankreatit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Safra kesesi patolojileri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71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AYIRICI TANI</a:t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NÖROMUSKULOSKLETAL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Servikal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disk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Kostrokondritis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Bursitis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Herpes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Zoster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85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49" y="441096"/>
            <a:ext cx="10364451" cy="1596177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MİYOKARDİYAL İSKEMİK AĞRI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037273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Retrosternal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epigastrik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Basınç, parçalayıcı, yakıcı, rahatsızlık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Sol omuza, kola, ele, çeneye yayılabilir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&gt; 15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&lt; 2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&gt; 2 gün  ???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Eforla artar, dinlenince geçer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82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UNSTABİL  ANGİNA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Yeni başlangıçlı (8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.) GA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Önceden GA var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 -sıklığı, süresi, şiddeti artar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 -NG yanıt azalmış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GA istirahatte de başlar 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56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OLGU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95410" y="1889420"/>
            <a:ext cx="10363826" cy="4129243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Erkek, 66 y.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Yönetici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3 yıl önce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by-pass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op.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Obes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Hiperkolesterolemi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Amlodipin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aspirin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8765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671056"/>
            <a:ext cx="10363826" cy="4647857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 4-13 olguya tanı konulamıyor.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Eve gönderilen olguların ilk 72 saatte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mortalite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oranı: %25.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Hastanede yatanlarda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mortalite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oranı: %10.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GA başladıktan sonra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AS’e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ulaşma süresi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ortalama &gt; 2 saat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70 dakikada tedaviye başlanırsa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mortalite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 1.6</a:t>
            </a:r>
          </a:p>
          <a:p>
            <a:pPr marL="0" indent="0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25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AMI  FİZİK  MUAYENE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916716"/>
            <a:ext cx="10363826" cy="4170185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Sinusal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taşikardi, Hipertansiyon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iskemi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sol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ventrikül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volüm azalması  sempatik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stimülasyon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artışı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Bradikardi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Hipotansiyon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-AV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nod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iskemisi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Palpasyonla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GA: AMI da %15 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37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Ventriküler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Taşikardi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Ventriküler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Fibrilasyon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AS 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Trombolitik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tedavi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Koroner yoğun bakım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44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PERİKARDİT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Pleurotik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ağrı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GA yatınca, nefes alınca, hareketle artar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Substernal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basınç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89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AORT  DİSSEKSİYONU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90944" y="2107784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50-70 yaş,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erkekler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Marfan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Sendromu, aort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koarktasyonu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aort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stenozu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%90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mortalite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Aort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intimal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tabakada  ayrılma oluşur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-Kanın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adventisya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tabakaları  arasında ilerlemesine izin verir 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990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AORT   DİSSEKSİYONU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2012250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Şiddetli GA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Risk Faktörleri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KKY Bulguları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Senkop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SVA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X-Ray: Aort konturunda Genişleme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8506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TANSİYON  PNÖMOTORAKS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Toraks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boşluğuna AC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lerden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hava kaçar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İntraplevral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basınç artar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Mediasten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karşı tarafa doğru itilir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Sağ kardiyak dolumda azalma görülür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723" y="3399543"/>
            <a:ext cx="4590686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98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PNÖMOTORAKS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Keskin GA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Dispne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Genç, ince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Solunum sesleri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X-Ray: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ekspiratuar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08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 EMBOLİ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Ani ölüm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Yılda 650.000 olgu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%10 ilk saatte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exitus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%75 tanı konulamıyor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6887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00128" y="236380"/>
            <a:ext cx="10364451" cy="1596177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 EMBOLİ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04592" y="1698351"/>
            <a:ext cx="10363826" cy="3424107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Klinik Şüphe ???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İmmobilizasyon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obesite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gebelik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Oral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kontraseptif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kullanımı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&gt; 40 yaş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Operasyon ,AMI öyküsü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KKY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DVT,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Vaskülit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Varikoz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venler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Venöz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dolaşımda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trombüs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03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OLGU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916716"/>
            <a:ext cx="10363826" cy="4224777"/>
          </a:xfrm>
        </p:spPr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06.00.......Yataktan  kalkar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06.05.......Bisiklete  biner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06.15.......Bulantı,  göğsünde  sıkıntı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06.20.......Eşine seslenir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06.23.......Yere  düşer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06.25.......Evde  bulunanlar  telaşlıdır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06.30.......Hasta  nefes  alamıyor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8792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EMBOLİ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589987" cy="3424107"/>
          </a:xfrm>
        </p:spPr>
        <p:txBody>
          <a:bodyPr>
            <a:no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Dispne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Öksürük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Hemoptizi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Senkop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295" y="2581642"/>
            <a:ext cx="3542083" cy="34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1976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 EMBOLİ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72580" y="2053193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Taşipne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Taşikardi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Ateş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Raller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odakta 2.ses şiddetlenir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DVT bulgusu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828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 EMBOLİ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ağaçta %30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luk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tıkanıklık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basınç artar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Histamin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serotonin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prostoglandin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salınır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vasküler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resistans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artar,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hipoksi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sağ kalp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ytm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Sağ kalp,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vasküler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direnci aşamaz ve kardiyak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düşer: ANİ ÖLÜM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485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EMBOLİ</a:t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EKG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Sinüs taşikardisi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Atrial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Fibrilasyon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Atrial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Erken Vuru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Komplet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inkomplet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sağ dal bloğu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Sağ yüklenme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0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GA   LABORATUAR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CK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CK-MB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LDH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MİYOGLOBİN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TROPONİN</a:t>
            </a:r>
          </a:p>
        </p:txBody>
      </p:sp>
    </p:spTree>
    <p:extLst>
      <p:ext uri="{BB962C8B-B14F-4D97-AF65-F5344CB8AC3E}">
        <p14:creationId xmlns:p14="http://schemas.microsoft.com/office/powerpoint/2010/main" val="1087397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CK, CK-MB ARTIRAN NEDENLER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848477"/>
            <a:ext cx="10363826" cy="3424107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im enjeksiyonlar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travma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kardiyoversiyon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operasyon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SVA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elektrik çarpması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sporcu, maraton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crush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62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577574"/>
            <a:ext cx="10364451" cy="1596177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HASTANE  ÖNCESİ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944012"/>
            <a:ext cx="10363826" cy="4456788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Öykü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FM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Monitör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Oksijen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Damar yolu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Analjezi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Rahat taşıma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7522" y="3975321"/>
            <a:ext cx="2950812" cy="175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927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ACİL  SERVİS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916716"/>
            <a:ext cx="10363826" cy="4361254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Öykü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FM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bulgular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Monitör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Oksijen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Damar yolu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EKG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8351" y="3290638"/>
            <a:ext cx="206672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63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ACİL  SERVİS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Hava yolu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Disritmi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tedavisi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Hipotansiyon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Analjezi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c:\Program Files\Microsoft Office\Clipart\smbusbas\bd20092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430" y="3646486"/>
            <a:ext cx="3079750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2225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EKG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698351"/>
            <a:ext cx="10363826" cy="4279368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MI: Q&gt;0.04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ST Depresyonu (&gt;1 mm)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ST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Elevasyonu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(&gt;1 mm)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Subendokardiyal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Enfarktüs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T(-) ve ST Depresyonu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Unstabil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Angina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Normal, ST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Elevasyonu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veya depresyonu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05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4000" dirty="0">
                <a:latin typeface="Arial" panose="020B0604020202020204" pitchFamily="34" charset="0"/>
                <a:cs typeface="Arial" panose="020B0604020202020204" pitchFamily="34" charset="0"/>
              </a:rPr>
              <a:t>OLGU</a:t>
            </a: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916716"/>
            <a:ext cx="10363826" cy="4279368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06.35...........Aile doktoru aranır, bulunamaz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06.40...........Hasta hareketsiz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06.45...........Ambulans gelir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07.00...........Hasta ambulansa alınır, doktor,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paramedik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yok.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07.45...........Acil Servis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08.00...........Ameliyathane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08.45...........EXITUS </a:t>
            </a:r>
          </a:p>
        </p:txBody>
      </p:sp>
    </p:spTree>
    <p:extLst>
      <p:ext uri="{BB962C8B-B14F-4D97-AF65-F5344CB8AC3E}">
        <p14:creationId xmlns:p14="http://schemas.microsoft.com/office/powerpoint/2010/main" val="32013414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TEDAVİ </a:t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GENEL PRENSİPLER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Oksijen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EKG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Monitör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Antidisritmik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ilaçlar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Damar Yolu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Analjezi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495" y="2474672"/>
            <a:ext cx="2792210" cy="34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88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AMI  ACİL  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793886"/>
            <a:ext cx="10363826" cy="4729744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Aspirin, 300-325 mg, çiğnetilir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2 damar yolu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Oksijen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Ağrının giderilmesi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sublingual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nitrat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- iv nitrogliserin 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- morfin sülfat 2-4 mg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ıv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Antidisritmik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ilaç,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Lidokain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2197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TEDAVİ  </a:t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AORT DİSSEKSİYONU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Amaç TA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Myokard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kontraktilitesini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azaltmaktır: </a:t>
            </a:r>
          </a:p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NİTROPRUSSİDE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: 0.5-10.0/kg/dk.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5605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TEDAVİ</a:t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PULMONER  </a:t>
            </a: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EMBOLİ</a:t>
            </a: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Amaç </a:t>
            </a:r>
          </a:p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Tromboembolinin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genişlemesini durdurmak, pıhtının dağılmasını başlatmak,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rekürrensi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önlemek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ıv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Heparin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80 Ü/kg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bolus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18 Ü/kg saat </a:t>
            </a:r>
          </a:p>
        </p:txBody>
      </p:sp>
    </p:spTree>
    <p:extLst>
      <p:ext uri="{BB962C8B-B14F-4D97-AF65-F5344CB8AC3E}">
        <p14:creationId xmlns:p14="http://schemas.microsoft.com/office/powerpoint/2010/main" val="24743204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TEDAVİ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PNÖMOTORAKS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İğne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torakostomi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Tüp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torakostomi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981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971307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ACEP,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Annals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Medicine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Chest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Glenn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C. Hamilton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Signs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John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O’Brien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Jay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L.Falk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ACEP Web Sayfası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www.ulkumenrodoplu.com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SUNUM  PLANI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Akut  GA  Nedenleri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Ayırıcı Tanı Stratejileri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Acil Serviste Tedavi</a:t>
            </a:r>
          </a:p>
          <a:p>
            <a:pPr marL="0" indent="0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21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GÖĞÜS  AĞRISI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ACİL  SERVİSE  GELENLERİN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%5-7 si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27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GÖĞÜS  AĞRISI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848477"/>
            <a:ext cx="10363826" cy="4306663"/>
          </a:xfrm>
        </p:spPr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Başlangıcı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Hafifleten ve şiddetini artıran nedenler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Karakteri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Yayılımı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Şiddeti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Süresi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O.P.Q.R.S.T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9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GÖĞÜS  AĞRISI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Santral karakterli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1984954"/>
            <a:ext cx="10363826" cy="342410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Unstabil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Angina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Aort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Disseksiyonu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Emboli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Pnömotoraks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Ösefagus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rüptürü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258" y="2748033"/>
            <a:ext cx="1871634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63751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38</TotalTime>
  <Words>1045</Words>
  <Application>Microsoft Office PowerPoint</Application>
  <PresentationFormat>Geniş ekran</PresentationFormat>
  <Paragraphs>270</Paragraphs>
  <Slides>44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7" baseType="lpstr">
      <vt:lpstr>Arial</vt:lpstr>
      <vt:lpstr>Tw Cen MT</vt:lpstr>
      <vt:lpstr>Damla</vt:lpstr>
      <vt:lpstr>ACİL  SERVİSTE GÖĞÜS  AĞRISI  OLAN  HASTAYA  YAKLAŞIM </vt:lpstr>
      <vt:lpstr>OLGU</vt:lpstr>
      <vt:lpstr>OLGU</vt:lpstr>
      <vt:lpstr>OLGU</vt:lpstr>
      <vt:lpstr>KAYNAKLAR</vt:lpstr>
      <vt:lpstr>SUNUM  PLANI</vt:lpstr>
      <vt:lpstr>GÖĞÜS  AĞRISI</vt:lpstr>
      <vt:lpstr>GÖĞÜS  AĞRISI</vt:lpstr>
      <vt:lpstr> GÖĞÜS  AĞRISI Santral karakterli </vt:lpstr>
      <vt:lpstr>İSKEMİK KALP HASTALIĞI RİSK  FAKTÖRLERİ</vt:lpstr>
      <vt:lpstr>GA’nın  Patofizyolojisi</vt:lpstr>
      <vt:lpstr>DİKKAT !!!</vt:lpstr>
      <vt:lpstr>AYIRICI  TANI , KARDİYAK</vt:lpstr>
      <vt:lpstr>AYIRICI TANI, VASKÜLER</vt:lpstr>
      <vt:lpstr>AYIRICI TANI, PULMONER</vt:lpstr>
      <vt:lpstr>AYIRICI TANI, GASTROENTEROLOJİ</vt:lpstr>
      <vt:lpstr>AYIRICI TANI NÖROMUSKULOSKLETAL</vt:lpstr>
      <vt:lpstr>MİYOKARDİYAL İSKEMİK AĞRI </vt:lpstr>
      <vt:lpstr>UNSTABİL  ANGİNA</vt:lpstr>
      <vt:lpstr>AMI</vt:lpstr>
      <vt:lpstr>AMI  FİZİK  MUAYENE</vt:lpstr>
      <vt:lpstr>AMI</vt:lpstr>
      <vt:lpstr>PERİKARDİT</vt:lpstr>
      <vt:lpstr>AORT  DİSSEKSİYONU</vt:lpstr>
      <vt:lpstr>AORT   DİSSEKSİYONU</vt:lpstr>
      <vt:lpstr>TANSİYON  PNÖMOTORAKS</vt:lpstr>
      <vt:lpstr>PNÖMOTORAKS</vt:lpstr>
      <vt:lpstr>PULMONER  EMBOLİ</vt:lpstr>
      <vt:lpstr>PULMONER  EMBOLİ</vt:lpstr>
      <vt:lpstr>PULMONER EMBOLİ</vt:lpstr>
      <vt:lpstr>PULMONER  EMBOLİ</vt:lpstr>
      <vt:lpstr>PULMONER  EMBOLİ</vt:lpstr>
      <vt:lpstr>PULMONER EMBOLİ EKG</vt:lpstr>
      <vt:lpstr>GA   LABORATUAR</vt:lpstr>
      <vt:lpstr>CK, CK-MB ARTIRAN NEDENLER</vt:lpstr>
      <vt:lpstr>HASTANE  ÖNCESİ</vt:lpstr>
      <vt:lpstr>ACİL  SERVİS</vt:lpstr>
      <vt:lpstr>ACİL  SERVİS</vt:lpstr>
      <vt:lpstr>EKG</vt:lpstr>
      <vt:lpstr>TEDAVİ  GENEL PRENSİPLER</vt:lpstr>
      <vt:lpstr>AMI  ACİL  TEDAVİ</vt:lpstr>
      <vt:lpstr>TEDAVİ   AORT DİSSEKSİYONU</vt:lpstr>
      <vt:lpstr>TEDAVİ PULMONER  EMBOLİ</vt:lpstr>
      <vt:lpstr>TEDAVİ PNÖMOTORAKS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ACİL  SERVİSTE GÖĞÜS  AĞRISI  OLAN  HASTAYA  YAKLAŞIM </dc:title>
  <dc:creator>Merve Donercark</dc:creator>
  <cp:lastModifiedBy>Merve Donercark</cp:lastModifiedBy>
  <cp:revision>4</cp:revision>
  <dcterms:created xsi:type="dcterms:W3CDTF">2017-03-22T20:50:25Z</dcterms:created>
  <dcterms:modified xsi:type="dcterms:W3CDTF">2017-03-22T21:29:05Z</dcterms:modified>
</cp:coreProperties>
</file>